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8"/>
  </p:notesMasterIdLst>
  <p:sldIdLst>
    <p:sldId id="256" r:id="rId2"/>
    <p:sldId id="270" r:id="rId3"/>
    <p:sldId id="271" r:id="rId4"/>
    <p:sldId id="262" r:id="rId5"/>
    <p:sldId id="258" r:id="rId6"/>
    <p:sldId id="257" r:id="rId7"/>
    <p:sldId id="259" r:id="rId8"/>
    <p:sldId id="268" r:id="rId9"/>
    <p:sldId id="272" r:id="rId10"/>
    <p:sldId id="273" r:id="rId11"/>
    <p:sldId id="274" r:id="rId12"/>
    <p:sldId id="264" r:id="rId13"/>
    <p:sldId id="266" r:id="rId14"/>
    <p:sldId id="275" r:id="rId15"/>
    <p:sldId id="269" r:id="rId16"/>
    <p:sldId id="267" r:id="rId17"/>
  </p:sldIdLst>
  <p:sldSz cx="10691813" cy="15119350"/>
  <p:notesSz cx="6858000" cy="9144000"/>
  <p:embeddedFontLst>
    <p:embeddedFont>
      <p:font typeface="Aleo" panose="00000500000000000000" pitchFamily="2" charset="0"/>
      <p:regular r:id="rId19"/>
      <p:bold r:id="rId20"/>
      <p:italic r:id="rId21"/>
      <p:boldItalic r:id="rId22"/>
    </p:embeddedFont>
    <p:embeddedFont>
      <p:font typeface="Cabin" panose="020B0604020202020204" charset="0"/>
      <p:regular r:id="rId23"/>
      <p:bold r:id="rId24"/>
      <p:italic r:id="rId25"/>
      <p:boldItalic r:id="rId26"/>
    </p:embeddedFont>
    <p:embeddedFont>
      <p:font typeface="Poppins SemiBold" panose="00000700000000000000" pitchFamily="2"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524" userDrawn="1">
          <p15:clr>
            <a:srgbClr val="A4A3A4"/>
          </p15:clr>
        </p15:guide>
        <p15:guide id="2" pos="33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15151"/>
    <a:srgbClr val="9B9B9B"/>
    <a:srgbClr val="5B5D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41" autoAdjust="0"/>
  </p:normalViewPr>
  <p:slideViewPr>
    <p:cSldViewPr snapToGrid="0">
      <p:cViewPr>
        <p:scale>
          <a:sx n="40" d="100"/>
          <a:sy n="40" d="100"/>
        </p:scale>
        <p:origin x="2574" y="-270"/>
      </p:cViewPr>
      <p:guideLst>
        <p:guide orient="horz" pos="9524"/>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font" Target="fonts/font9.fntdata"/><Relationship Id="rId30" Type="http://schemas.openxmlformats.org/officeDocument/2006/relationships/font" Target="fonts/font12.fnt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6942" y="685800"/>
            <a:ext cx="242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12c51878a8_0_3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12c51878a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49312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2c51878a8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6182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a:extLst>
            <a:ext uri="{FF2B5EF4-FFF2-40B4-BE49-F238E27FC236}">
              <a16:creationId xmlns:a16="http://schemas.microsoft.com/office/drawing/2014/main" id="{B65464F2-BFD4-BF83-72AA-3559B107AF2F}"/>
            </a:ext>
          </a:extLst>
        </p:cNvPr>
        <p:cNvGrpSpPr/>
        <p:nvPr/>
      </p:nvGrpSpPr>
      <p:grpSpPr>
        <a:xfrm>
          <a:off x="0" y="0"/>
          <a:ext cx="0" cy="0"/>
          <a:chOff x="0" y="0"/>
          <a:chExt cx="0" cy="0"/>
        </a:xfrm>
      </p:grpSpPr>
      <p:sp>
        <p:nvSpPr>
          <p:cNvPr id="94" name="Google Shape;94;g112c51878a8_0_124:notes">
            <a:extLst>
              <a:ext uri="{FF2B5EF4-FFF2-40B4-BE49-F238E27FC236}">
                <a16:creationId xmlns:a16="http://schemas.microsoft.com/office/drawing/2014/main" id="{A577C065-C061-DDF2-8FB1-F8D2C43A583E}"/>
              </a:ext>
            </a:extLst>
          </p:cNvPr>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a:extLst>
              <a:ext uri="{FF2B5EF4-FFF2-40B4-BE49-F238E27FC236}">
                <a16:creationId xmlns:a16="http://schemas.microsoft.com/office/drawing/2014/main" id="{2AFFB77E-000C-8278-F099-C6757D35B66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569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2c51878a8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72592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2c51878a8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4821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12c51878a8_0_3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12c51878a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112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12c51878a8_0_3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12c51878a8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12c51878a8_0_2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12c51878a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2c51878a8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12c51878a8_0_12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12c51878a8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5306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53E2CB38-11B8-F888-8DA0-D373ADCA6F4E}"/>
            </a:ext>
          </a:extLst>
        </p:cNvPr>
        <p:cNvGrpSpPr/>
        <p:nvPr/>
      </p:nvGrpSpPr>
      <p:grpSpPr>
        <a:xfrm>
          <a:off x="0" y="0"/>
          <a:ext cx="0" cy="0"/>
          <a:chOff x="0" y="0"/>
          <a:chExt cx="0" cy="0"/>
        </a:xfrm>
      </p:grpSpPr>
      <p:sp>
        <p:nvSpPr>
          <p:cNvPr id="67" name="Google Shape;67;g112c51878a8_0_20:notes">
            <a:extLst>
              <a:ext uri="{FF2B5EF4-FFF2-40B4-BE49-F238E27FC236}">
                <a16:creationId xmlns:a16="http://schemas.microsoft.com/office/drawing/2014/main" id="{3A17B1B6-0B82-5E72-8E34-AD2327B3B407}"/>
              </a:ext>
            </a:extLst>
          </p:cNvPr>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12c51878a8_0_20:notes">
            <a:extLst>
              <a:ext uri="{FF2B5EF4-FFF2-40B4-BE49-F238E27FC236}">
                <a16:creationId xmlns:a16="http://schemas.microsoft.com/office/drawing/2014/main" id="{210A0CA4-F1F3-E827-707F-8791B1AE18F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366221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23B40F6E-4A04-D066-B55B-420BBCD76B34}"/>
            </a:ext>
          </a:extLst>
        </p:cNvPr>
        <p:cNvGrpSpPr/>
        <p:nvPr/>
      </p:nvGrpSpPr>
      <p:grpSpPr>
        <a:xfrm>
          <a:off x="0" y="0"/>
          <a:ext cx="0" cy="0"/>
          <a:chOff x="0" y="0"/>
          <a:chExt cx="0" cy="0"/>
        </a:xfrm>
      </p:grpSpPr>
      <p:sp>
        <p:nvSpPr>
          <p:cNvPr id="67" name="Google Shape;67;g112c51878a8_0_20:notes">
            <a:extLst>
              <a:ext uri="{FF2B5EF4-FFF2-40B4-BE49-F238E27FC236}">
                <a16:creationId xmlns:a16="http://schemas.microsoft.com/office/drawing/2014/main" id="{54E1B488-B7BF-F5A6-3F63-C11790913718}"/>
              </a:ext>
            </a:extLst>
          </p:cNvPr>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12c51878a8_0_20:notes">
            <a:extLst>
              <a:ext uri="{FF2B5EF4-FFF2-40B4-BE49-F238E27FC236}">
                <a16:creationId xmlns:a16="http://schemas.microsoft.com/office/drawing/2014/main" id="{3164847A-1DBC-2466-4DCC-473A2E62F61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738218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77BA155B-2E3E-CD65-789A-34EE414469A0}"/>
            </a:ext>
          </a:extLst>
        </p:cNvPr>
        <p:cNvGrpSpPr/>
        <p:nvPr/>
      </p:nvGrpSpPr>
      <p:grpSpPr>
        <a:xfrm>
          <a:off x="0" y="0"/>
          <a:ext cx="0" cy="0"/>
          <a:chOff x="0" y="0"/>
          <a:chExt cx="0" cy="0"/>
        </a:xfrm>
      </p:grpSpPr>
      <p:sp>
        <p:nvSpPr>
          <p:cNvPr id="67" name="Google Shape;67;g112c51878a8_0_20:notes">
            <a:extLst>
              <a:ext uri="{FF2B5EF4-FFF2-40B4-BE49-F238E27FC236}">
                <a16:creationId xmlns:a16="http://schemas.microsoft.com/office/drawing/2014/main" id="{B5CCDF2D-9B12-908E-8E1A-930DC23E603B}"/>
              </a:ext>
            </a:extLst>
          </p:cNvPr>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12c51878a8_0_20:notes">
            <a:extLst>
              <a:ext uri="{FF2B5EF4-FFF2-40B4-BE49-F238E27FC236}">
                <a16:creationId xmlns:a16="http://schemas.microsoft.com/office/drawing/2014/main" id="{B95F0890-17C3-0461-892F-E43CEF801DF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35784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2188777"/>
            <a:ext cx="9963000" cy="6034500"/>
          </a:xfrm>
          <a:prstGeom prst="rect">
            <a:avLst/>
          </a:prstGeom>
        </p:spPr>
        <p:txBody>
          <a:bodyPr spcFirstLastPara="1" wrap="square" lIns="188725" tIns="188725" rIns="188725" bIns="188725" anchor="b" anchorCtr="0">
            <a:normAutofit/>
          </a:bodyPr>
          <a:lstStyle>
            <a:lvl1pPr lvl="0" algn="ctr">
              <a:spcBef>
                <a:spcPts val="0"/>
              </a:spcBef>
              <a:spcAft>
                <a:spcPts val="0"/>
              </a:spcAft>
              <a:buSzPts val="10700"/>
              <a:buNone/>
              <a:defRPr sz="10700"/>
            </a:lvl1pPr>
            <a:lvl2pPr lvl="1" algn="ctr">
              <a:spcBef>
                <a:spcPts val="0"/>
              </a:spcBef>
              <a:spcAft>
                <a:spcPts val="0"/>
              </a:spcAft>
              <a:buSzPts val="10700"/>
              <a:buNone/>
              <a:defRPr sz="10700"/>
            </a:lvl2pPr>
            <a:lvl3pPr lvl="2" algn="ctr">
              <a:spcBef>
                <a:spcPts val="0"/>
              </a:spcBef>
              <a:spcAft>
                <a:spcPts val="0"/>
              </a:spcAft>
              <a:buSzPts val="10700"/>
              <a:buNone/>
              <a:defRPr sz="10700"/>
            </a:lvl3pPr>
            <a:lvl4pPr lvl="3" algn="ctr">
              <a:spcBef>
                <a:spcPts val="0"/>
              </a:spcBef>
              <a:spcAft>
                <a:spcPts val="0"/>
              </a:spcAft>
              <a:buSzPts val="10700"/>
              <a:buNone/>
              <a:defRPr sz="10700"/>
            </a:lvl4pPr>
            <a:lvl5pPr lvl="4" algn="ctr">
              <a:spcBef>
                <a:spcPts val="0"/>
              </a:spcBef>
              <a:spcAft>
                <a:spcPts val="0"/>
              </a:spcAft>
              <a:buSzPts val="10700"/>
              <a:buNone/>
              <a:defRPr sz="10700"/>
            </a:lvl5pPr>
            <a:lvl6pPr lvl="5" algn="ctr">
              <a:spcBef>
                <a:spcPts val="0"/>
              </a:spcBef>
              <a:spcAft>
                <a:spcPts val="0"/>
              </a:spcAft>
              <a:buSzPts val="10700"/>
              <a:buNone/>
              <a:defRPr sz="10700"/>
            </a:lvl6pPr>
            <a:lvl7pPr lvl="6" algn="ctr">
              <a:spcBef>
                <a:spcPts val="0"/>
              </a:spcBef>
              <a:spcAft>
                <a:spcPts val="0"/>
              </a:spcAft>
              <a:buSzPts val="10700"/>
              <a:buNone/>
              <a:defRPr sz="10700"/>
            </a:lvl7pPr>
            <a:lvl8pPr lvl="7" algn="ctr">
              <a:spcBef>
                <a:spcPts val="0"/>
              </a:spcBef>
              <a:spcAft>
                <a:spcPts val="0"/>
              </a:spcAft>
              <a:buSzPts val="10700"/>
              <a:buNone/>
              <a:defRPr sz="10700"/>
            </a:lvl8pPr>
            <a:lvl9pPr lvl="8" algn="ctr">
              <a:spcBef>
                <a:spcPts val="0"/>
              </a:spcBef>
              <a:spcAft>
                <a:spcPts val="0"/>
              </a:spcAft>
              <a:buSzPts val="10700"/>
              <a:buNone/>
              <a:defRPr sz="10700"/>
            </a:lvl9pPr>
          </a:lstStyle>
          <a:p>
            <a:endParaRPr/>
          </a:p>
        </p:txBody>
      </p:sp>
      <p:sp>
        <p:nvSpPr>
          <p:cNvPr id="11" name="Google Shape;11;p2"/>
          <p:cNvSpPr txBox="1">
            <a:spLocks noGrp="1"/>
          </p:cNvSpPr>
          <p:nvPr>
            <p:ph type="subTitle" idx="1"/>
          </p:nvPr>
        </p:nvSpPr>
        <p:spPr>
          <a:xfrm>
            <a:off x="364468" y="8331286"/>
            <a:ext cx="9963000" cy="2329800"/>
          </a:xfrm>
          <a:prstGeom prst="rect">
            <a:avLst/>
          </a:prstGeom>
        </p:spPr>
        <p:txBody>
          <a:bodyPr spcFirstLastPara="1" wrap="square" lIns="188725" tIns="188725" rIns="188725" bIns="188725" anchor="t" anchorCtr="0">
            <a:normAutofit/>
          </a:bodyPr>
          <a:lstStyle>
            <a:lvl1pPr lvl="0" algn="ctr">
              <a:lnSpc>
                <a:spcPct val="100000"/>
              </a:lnSpc>
              <a:spcBef>
                <a:spcPts val="0"/>
              </a:spcBef>
              <a:spcAft>
                <a:spcPts val="0"/>
              </a:spcAft>
              <a:buSzPts val="5800"/>
              <a:buNone/>
              <a:defRPr sz="5800"/>
            </a:lvl1pPr>
            <a:lvl2pPr lvl="1" algn="ctr">
              <a:lnSpc>
                <a:spcPct val="100000"/>
              </a:lnSpc>
              <a:spcBef>
                <a:spcPts val="0"/>
              </a:spcBef>
              <a:spcAft>
                <a:spcPts val="0"/>
              </a:spcAft>
              <a:buSzPts val="5800"/>
              <a:buNone/>
              <a:defRPr sz="5800"/>
            </a:lvl2pPr>
            <a:lvl3pPr lvl="2" algn="ctr">
              <a:lnSpc>
                <a:spcPct val="100000"/>
              </a:lnSpc>
              <a:spcBef>
                <a:spcPts val="0"/>
              </a:spcBef>
              <a:spcAft>
                <a:spcPts val="0"/>
              </a:spcAft>
              <a:buSzPts val="5800"/>
              <a:buNone/>
              <a:defRPr sz="5800"/>
            </a:lvl3pPr>
            <a:lvl4pPr lvl="3" algn="ctr">
              <a:lnSpc>
                <a:spcPct val="100000"/>
              </a:lnSpc>
              <a:spcBef>
                <a:spcPts val="0"/>
              </a:spcBef>
              <a:spcAft>
                <a:spcPts val="0"/>
              </a:spcAft>
              <a:buSzPts val="5800"/>
              <a:buNone/>
              <a:defRPr sz="5800"/>
            </a:lvl4pPr>
            <a:lvl5pPr lvl="4" algn="ctr">
              <a:lnSpc>
                <a:spcPct val="100000"/>
              </a:lnSpc>
              <a:spcBef>
                <a:spcPts val="0"/>
              </a:spcBef>
              <a:spcAft>
                <a:spcPts val="0"/>
              </a:spcAft>
              <a:buSzPts val="5800"/>
              <a:buNone/>
              <a:defRPr sz="5800"/>
            </a:lvl5pPr>
            <a:lvl6pPr lvl="5" algn="ctr">
              <a:lnSpc>
                <a:spcPct val="100000"/>
              </a:lnSpc>
              <a:spcBef>
                <a:spcPts val="0"/>
              </a:spcBef>
              <a:spcAft>
                <a:spcPts val="0"/>
              </a:spcAft>
              <a:buSzPts val="5800"/>
              <a:buNone/>
              <a:defRPr sz="5800"/>
            </a:lvl6pPr>
            <a:lvl7pPr lvl="6" algn="ctr">
              <a:lnSpc>
                <a:spcPct val="100000"/>
              </a:lnSpc>
              <a:spcBef>
                <a:spcPts val="0"/>
              </a:spcBef>
              <a:spcAft>
                <a:spcPts val="0"/>
              </a:spcAft>
              <a:buSzPts val="5800"/>
              <a:buNone/>
              <a:defRPr sz="5800"/>
            </a:lvl7pPr>
            <a:lvl8pPr lvl="7" algn="ctr">
              <a:lnSpc>
                <a:spcPct val="100000"/>
              </a:lnSpc>
              <a:spcBef>
                <a:spcPts val="0"/>
              </a:spcBef>
              <a:spcAft>
                <a:spcPts val="0"/>
              </a:spcAft>
              <a:buSzPts val="5800"/>
              <a:buNone/>
              <a:defRPr sz="5800"/>
            </a:lvl8pPr>
            <a:lvl9pPr lvl="8" algn="ctr">
              <a:lnSpc>
                <a:spcPct val="100000"/>
              </a:lnSpc>
              <a:spcBef>
                <a:spcPts val="0"/>
              </a:spcBef>
              <a:spcAft>
                <a:spcPts val="0"/>
              </a:spcAft>
              <a:buSzPts val="5800"/>
              <a:buNone/>
              <a:defRPr sz="5800"/>
            </a:lvl9pPr>
          </a:lstStyle>
          <a:p>
            <a:endParaRPr/>
          </a:p>
        </p:txBody>
      </p:sp>
      <p:sp>
        <p:nvSpPr>
          <p:cNvPr id="12" name="Google Shape;12;p2"/>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3251601"/>
            <a:ext cx="9963000" cy="5772600"/>
          </a:xfrm>
          <a:prstGeom prst="rect">
            <a:avLst/>
          </a:prstGeom>
        </p:spPr>
        <p:txBody>
          <a:bodyPr spcFirstLastPara="1" wrap="square" lIns="188725" tIns="188725" rIns="188725" bIns="188725" anchor="b" anchorCtr="0">
            <a:normAutofit/>
          </a:bodyPr>
          <a:lstStyle>
            <a:lvl1pPr lvl="0" algn="ctr">
              <a:spcBef>
                <a:spcPts val="0"/>
              </a:spcBef>
              <a:spcAft>
                <a:spcPts val="0"/>
              </a:spcAft>
              <a:buSzPts val="24800"/>
              <a:buNone/>
              <a:defRPr sz="24800"/>
            </a:lvl1pPr>
            <a:lvl2pPr lvl="1" algn="ctr">
              <a:spcBef>
                <a:spcPts val="0"/>
              </a:spcBef>
              <a:spcAft>
                <a:spcPts val="0"/>
              </a:spcAft>
              <a:buSzPts val="24800"/>
              <a:buNone/>
              <a:defRPr sz="24800"/>
            </a:lvl2pPr>
            <a:lvl3pPr lvl="2" algn="ctr">
              <a:spcBef>
                <a:spcPts val="0"/>
              </a:spcBef>
              <a:spcAft>
                <a:spcPts val="0"/>
              </a:spcAft>
              <a:buSzPts val="24800"/>
              <a:buNone/>
              <a:defRPr sz="24800"/>
            </a:lvl3pPr>
            <a:lvl4pPr lvl="3" algn="ctr">
              <a:spcBef>
                <a:spcPts val="0"/>
              </a:spcBef>
              <a:spcAft>
                <a:spcPts val="0"/>
              </a:spcAft>
              <a:buSzPts val="24800"/>
              <a:buNone/>
              <a:defRPr sz="24800"/>
            </a:lvl4pPr>
            <a:lvl5pPr lvl="4" algn="ctr">
              <a:spcBef>
                <a:spcPts val="0"/>
              </a:spcBef>
              <a:spcAft>
                <a:spcPts val="0"/>
              </a:spcAft>
              <a:buSzPts val="24800"/>
              <a:buNone/>
              <a:defRPr sz="24800"/>
            </a:lvl5pPr>
            <a:lvl6pPr lvl="5" algn="ctr">
              <a:spcBef>
                <a:spcPts val="0"/>
              </a:spcBef>
              <a:spcAft>
                <a:spcPts val="0"/>
              </a:spcAft>
              <a:buSzPts val="24800"/>
              <a:buNone/>
              <a:defRPr sz="24800"/>
            </a:lvl6pPr>
            <a:lvl7pPr lvl="6" algn="ctr">
              <a:spcBef>
                <a:spcPts val="0"/>
              </a:spcBef>
              <a:spcAft>
                <a:spcPts val="0"/>
              </a:spcAft>
              <a:buSzPts val="24800"/>
              <a:buNone/>
              <a:defRPr sz="24800"/>
            </a:lvl7pPr>
            <a:lvl8pPr lvl="7" algn="ctr">
              <a:spcBef>
                <a:spcPts val="0"/>
              </a:spcBef>
              <a:spcAft>
                <a:spcPts val="0"/>
              </a:spcAft>
              <a:buSzPts val="24800"/>
              <a:buNone/>
              <a:defRPr sz="24800"/>
            </a:lvl8pPr>
            <a:lvl9pPr lvl="8" algn="ctr">
              <a:spcBef>
                <a:spcPts val="0"/>
              </a:spcBef>
              <a:spcAft>
                <a:spcPts val="0"/>
              </a:spcAft>
              <a:buSzPts val="24800"/>
              <a:buNone/>
              <a:defRPr sz="24800"/>
            </a:lvl9pPr>
          </a:lstStyle>
          <a:p>
            <a:r>
              <a:t>xx%</a:t>
            </a:r>
          </a:p>
        </p:txBody>
      </p:sp>
      <p:sp>
        <p:nvSpPr>
          <p:cNvPr id="46" name="Google Shape;46;p11"/>
          <p:cNvSpPr txBox="1">
            <a:spLocks noGrp="1"/>
          </p:cNvSpPr>
          <p:nvPr>
            <p:ph type="body" idx="1"/>
          </p:nvPr>
        </p:nvSpPr>
        <p:spPr>
          <a:xfrm>
            <a:off x="364468" y="9266383"/>
            <a:ext cx="9963000" cy="3823200"/>
          </a:xfrm>
          <a:prstGeom prst="rect">
            <a:avLst/>
          </a:prstGeom>
        </p:spPr>
        <p:txBody>
          <a:bodyPr spcFirstLastPara="1" wrap="square" lIns="188725" tIns="188725" rIns="188725" bIns="188725" anchor="t" anchorCtr="0">
            <a:normAutofit/>
          </a:bodyPr>
          <a:lstStyle>
            <a:lvl1pPr marL="457200" lvl="0" indent="-463550" algn="ctr">
              <a:spcBef>
                <a:spcPts val="0"/>
              </a:spcBef>
              <a:spcAft>
                <a:spcPts val="0"/>
              </a:spcAft>
              <a:buSzPts val="3700"/>
              <a:buChar char="●"/>
              <a:defRPr/>
            </a:lvl1pPr>
            <a:lvl2pPr marL="914400" lvl="1" indent="-412750" algn="ctr">
              <a:spcBef>
                <a:spcPts val="0"/>
              </a:spcBef>
              <a:spcAft>
                <a:spcPts val="0"/>
              </a:spcAft>
              <a:buSzPts val="2900"/>
              <a:buChar char="○"/>
              <a:defRPr/>
            </a:lvl2pPr>
            <a:lvl3pPr marL="1371600" lvl="2" indent="-412750" algn="ctr">
              <a:spcBef>
                <a:spcPts val="0"/>
              </a:spcBef>
              <a:spcAft>
                <a:spcPts val="0"/>
              </a:spcAft>
              <a:buSzPts val="2900"/>
              <a:buChar char="■"/>
              <a:defRPr/>
            </a:lvl3pPr>
            <a:lvl4pPr marL="1828800" lvl="3" indent="-412750" algn="ctr">
              <a:spcBef>
                <a:spcPts val="0"/>
              </a:spcBef>
              <a:spcAft>
                <a:spcPts val="0"/>
              </a:spcAft>
              <a:buSzPts val="2900"/>
              <a:buChar char="●"/>
              <a:defRPr/>
            </a:lvl4pPr>
            <a:lvl5pPr marL="2286000" lvl="4" indent="-412750" algn="ctr">
              <a:spcBef>
                <a:spcPts val="0"/>
              </a:spcBef>
              <a:spcAft>
                <a:spcPts val="0"/>
              </a:spcAft>
              <a:buSzPts val="2900"/>
              <a:buChar char="○"/>
              <a:defRPr/>
            </a:lvl5pPr>
            <a:lvl6pPr marL="2743200" lvl="5" indent="-412750" algn="ctr">
              <a:spcBef>
                <a:spcPts val="0"/>
              </a:spcBef>
              <a:spcAft>
                <a:spcPts val="0"/>
              </a:spcAft>
              <a:buSzPts val="2900"/>
              <a:buChar char="■"/>
              <a:defRPr/>
            </a:lvl6pPr>
            <a:lvl7pPr marL="3200400" lvl="6" indent="-412750" algn="ctr">
              <a:spcBef>
                <a:spcPts val="0"/>
              </a:spcBef>
              <a:spcAft>
                <a:spcPts val="0"/>
              </a:spcAft>
              <a:buSzPts val="2900"/>
              <a:buChar char="●"/>
              <a:defRPr/>
            </a:lvl7pPr>
            <a:lvl8pPr marL="3657600" lvl="7" indent="-412750" algn="ctr">
              <a:spcBef>
                <a:spcPts val="0"/>
              </a:spcBef>
              <a:spcAft>
                <a:spcPts val="0"/>
              </a:spcAft>
              <a:buSzPts val="2900"/>
              <a:buChar char="○"/>
              <a:defRPr/>
            </a:lvl8pPr>
            <a:lvl9pPr marL="4114800" lvl="8" indent="-412750" algn="ctr">
              <a:spcBef>
                <a:spcPts val="0"/>
              </a:spcBef>
              <a:spcAft>
                <a:spcPts val="0"/>
              </a:spcAft>
              <a:buSzPts val="2900"/>
              <a:buChar char="■"/>
              <a:defRPr/>
            </a:lvl9pPr>
          </a:lstStyle>
          <a:p>
            <a:endParaRPr/>
          </a:p>
        </p:txBody>
      </p:sp>
      <p:sp>
        <p:nvSpPr>
          <p:cNvPr id="47" name="Google Shape;47;p11"/>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6322709"/>
            <a:ext cx="9963000" cy="2474400"/>
          </a:xfrm>
          <a:prstGeom prst="rect">
            <a:avLst/>
          </a:prstGeom>
        </p:spPr>
        <p:txBody>
          <a:bodyPr spcFirstLastPara="1" wrap="square" lIns="188725" tIns="188725" rIns="188725" bIns="188725" anchor="ctr" anchorCtr="0">
            <a:normAutofit/>
          </a:bodyPr>
          <a:lstStyle>
            <a:lvl1pPr lvl="0" algn="ctr">
              <a:spcBef>
                <a:spcPts val="0"/>
              </a:spcBef>
              <a:spcAft>
                <a:spcPts val="0"/>
              </a:spcAft>
              <a:buSzPts val="7400"/>
              <a:buNone/>
              <a:defRPr sz="7400"/>
            </a:lvl1pPr>
            <a:lvl2pPr lvl="1" algn="ctr">
              <a:spcBef>
                <a:spcPts val="0"/>
              </a:spcBef>
              <a:spcAft>
                <a:spcPts val="0"/>
              </a:spcAft>
              <a:buSzPts val="7400"/>
              <a:buNone/>
              <a:defRPr sz="7400"/>
            </a:lvl2pPr>
            <a:lvl3pPr lvl="2" algn="ctr">
              <a:spcBef>
                <a:spcPts val="0"/>
              </a:spcBef>
              <a:spcAft>
                <a:spcPts val="0"/>
              </a:spcAft>
              <a:buSzPts val="7400"/>
              <a:buNone/>
              <a:defRPr sz="7400"/>
            </a:lvl3pPr>
            <a:lvl4pPr lvl="3" algn="ctr">
              <a:spcBef>
                <a:spcPts val="0"/>
              </a:spcBef>
              <a:spcAft>
                <a:spcPts val="0"/>
              </a:spcAft>
              <a:buSzPts val="7400"/>
              <a:buNone/>
              <a:defRPr sz="7400"/>
            </a:lvl4pPr>
            <a:lvl5pPr lvl="4" algn="ctr">
              <a:spcBef>
                <a:spcPts val="0"/>
              </a:spcBef>
              <a:spcAft>
                <a:spcPts val="0"/>
              </a:spcAft>
              <a:buSzPts val="7400"/>
              <a:buNone/>
              <a:defRPr sz="7400"/>
            </a:lvl5pPr>
            <a:lvl6pPr lvl="5" algn="ctr">
              <a:spcBef>
                <a:spcPts val="0"/>
              </a:spcBef>
              <a:spcAft>
                <a:spcPts val="0"/>
              </a:spcAft>
              <a:buSzPts val="7400"/>
              <a:buNone/>
              <a:defRPr sz="7400"/>
            </a:lvl6pPr>
            <a:lvl7pPr lvl="6" algn="ctr">
              <a:spcBef>
                <a:spcPts val="0"/>
              </a:spcBef>
              <a:spcAft>
                <a:spcPts val="0"/>
              </a:spcAft>
              <a:buSzPts val="7400"/>
              <a:buNone/>
              <a:defRPr sz="7400"/>
            </a:lvl7pPr>
            <a:lvl8pPr lvl="7" algn="ctr">
              <a:spcBef>
                <a:spcPts val="0"/>
              </a:spcBef>
              <a:spcAft>
                <a:spcPts val="0"/>
              </a:spcAft>
              <a:buSzPts val="7400"/>
              <a:buNone/>
              <a:defRPr sz="7400"/>
            </a:lvl8pPr>
            <a:lvl9pPr lvl="8" algn="ctr">
              <a:spcBef>
                <a:spcPts val="0"/>
              </a:spcBef>
              <a:spcAft>
                <a:spcPts val="0"/>
              </a:spcAft>
              <a:buSzPts val="7400"/>
              <a:buNone/>
              <a:defRPr sz="7400"/>
            </a:lvl9pPr>
          </a:lstStyle>
          <a:p>
            <a:endParaRPr/>
          </a:p>
        </p:txBody>
      </p:sp>
      <p:sp>
        <p:nvSpPr>
          <p:cNvPr id="15" name="Google Shape;15;p3"/>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1308210"/>
            <a:ext cx="9963000" cy="1683300"/>
          </a:xfrm>
          <a:prstGeom prst="rect">
            <a:avLst/>
          </a:prstGeom>
        </p:spPr>
        <p:txBody>
          <a:bodyPr spcFirstLastPara="1" wrap="square" lIns="188725" tIns="188725" rIns="188725" bIns="188725" anchor="t" anchorCtr="0">
            <a:norm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endParaRPr/>
          </a:p>
        </p:txBody>
      </p:sp>
      <p:sp>
        <p:nvSpPr>
          <p:cNvPr id="18" name="Google Shape;18;p4"/>
          <p:cNvSpPr txBox="1">
            <a:spLocks noGrp="1"/>
          </p:cNvSpPr>
          <p:nvPr>
            <p:ph type="body" idx="1"/>
          </p:nvPr>
        </p:nvSpPr>
        <p:spPr>
          <a:xfrm>
            <a:off x="364468" y="3387853"/>
            <a:ext cx="9963000" cy="10042800"/>
          </a:xfrm>
          <a:prstGeom prst="rect">
            <a:avLst/>
          </a:prstGeom>
        </p:spPr>
        <p:txBody>
          <a:bodyPr spcFirstLastPara="1" wrap="square" lIns="188725" tIns="188725" rIns="188725" bIns="188725" anchor="t" anchorCtr="0">
            <a:normAutofit/>
          </a:bodyPr>
          <a:lstStyle>
            <a:lvl1pPr marL="457200" lvl="0" indent="-463550">
              <a:spcBef>
                <a:spcPts val="0"/>
              </a:spcBef>
              <a:spcAft>
                <a:spcPts val="0"/>
              </a:spcAft>
              <a:buSzPts val="3700"/>
              <a:buChar char="●"/>
              <a:defRPr/>
            </a:lvl1pPr>
            <a:lvl2pPr marL="914400" lvl="1" indent="-412750">
              <a:spcBef>
                <a:spcPts val="0"/>
              </a:spcBef>
              <a:spcAft>
                <a:spcPts val="0"/>
              </a:spcAft>
              <a:buSzPts val="2900"/>
              <a:buChar char="○"/>
              <a:defRPr/>
            </a:lvl2pPr>
            <a:lvl3pPr marL="1371600" lvl="2" indent="-412750">
              <a:spcBef>
                <a:spcPts val="0"/>
              </a:spcBef>
              <a:spcAft>
                <a:spcPts val="0"/>
              </a:spcAft>
              <a:buSzPts val="2900"/>
              <a:buChar char="■"/>
              <a:defRPr/>
            </a:lvl3pPr>
            <a:lvl4pPr marL="1828800" lvl="3" indent="-412750">
              <a:spcBef>
                <a:spcPts val="0"/>
              </a:spcBef>
              <a:spcAft>
                <a:spcPts val="0"/>
              </a:spcAft>
              <a:buSzPts val="2900"/>
              <a:buChar char="●"/>
              <a:defRPr/>
            </a:lvl4pPr>
            <a:lvl5pPr marL="2286000" lvl="4" indent="-412750">
              <a:spcBef>
                <a:spcPts val="0"/>
              </a:spcBef>
              <a:spcAft>
                <a:spcPts val="0"/>
              </a:spcAft>
              <a:buSzPts val="2900"/>
              <a:buChar char="○"/>
              <a:defRPr/>
            </a:lvl5pPr>
            <a:lvl6pPr marL="2743200" lvl="5" indent="-412750">
              <a:spcBef>
                <a:spcPts val="0"/>
              </a:spcBef>
              <a:spcAft>
                <a:spcPts val="0"/>
              </a:spcAft>
              <a:buSzPts val="2900"/>
              <a:buChar char="■"/>
              <a:defRPr/>
            </a:lvl6pPr>
            <a:lvl7pPr marL="3200400" lvl="6" indent="-412750">
              <a:spcBef>
                <a:spcPts val="0"/>
              </a:spcBef>
              <a:spcAft>
                <a:spcPts val="0"/>
              </a:spcAft>
              <a:buSzPts val="2900"/>
              <a:buChar char="●"/>
              <a:defRPr/>
            </a:lvl7pPr>
            <a:lvl8pPr marL="3657600" lvl="7" indent="-412750">
              <a:spcBef>
                <a:spcPts val="0"/>
              </a:spcBef>
              <a:spcAft>
                <a:spcPts val="0"/>
              </a:spcAft>
              <a:buSzPts val="2900"/>
              <a:buChar char="○"/>
              <a:defRPr/>
            </a:lvl8pPr>
            <a:lvl9pPr marL="4114800" lvl="8" indent="-412750">
              <a:spcBef>
                <a:spcPts val="0"/>
              </a:spcBef>
              <a:spcAft>
                <a:spcPts val="0"/>
              </a:spcAft>
              <a:buSzPts val="2900"/>
              <a:buChar char="■"/>
              <a:defRPr/>
            </a:lvl9pPr>
          </a:lstStyle>
          <a:p>
            <a:endParaRPr/>
          </a:p>
        </p:txBody>
      </p:sp>
      <p:sp>
        <p:nvSpPr>
          <p:cNvPr id="19" name="Google Shape;19;p4"/>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1308210"/>
            <a:ext cx="9963000" cy="1683300"/>
          </a:xfrm>
          <a:prstGeom prst="rect">
            <a:avLst/>
          </a:prstGeom>
        </p:spPr>
        <p:txBody>
          <a:bodyPr spcFirstLastPara="1" wrap="square" lIns="188725" tIns="188725" rIns="188725" bIns="188725" anchor="t" anchorCtr="0">
            <a:norm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endParaRPr/>
          </a:p>
        </p:txBody>
      </p:sp>
      <p:sp>
        <p:nvSpPr>
          <p:cNvPr id="22" name="Google Shape;22;p5"/>
          <p:cNvSpPr txBox="1">
            <a:spLocks noGrp="1"/>
          </p:cNvSpPr>
          <p:nvPr>
            <p:ph type="body" idx="1"/>
          </p:nvPr>
        </p:nvSpPr>
        <p:spPr>
          <a:xfrm>
            <a:off x="364468" y="3387853"/>
            <a:ext cx="4677300" cy="10042800"/>
          </a:xfrm>
          <a:prstGeom prst="rect">
            <a:avLst/>
          </a:prstGeom>
        </p:spPr>
        <p:txBody>
          <a:bodyPr spcFirstLastPara="1" wrap="square" lIns="188725" tIns="188725" rIns="188725" bIns="188725" anchor="t" anchorCtr="0">
            <a:normAutofit/>
          </a:bodyPr>
          <a:lstStyle>
            <a:lvl1pPr marL="457200" lvl="0" indent="-412750">
              <a:spcBef>
                <a:spcPts val="0"/>
              </a:spcBef>
              <a:spcAft>
                <a:spcPts val="0"/>
              </a:spcAft>
              <a:buSzPts val="2900"/>
              <a:buChar char="●"/>
              <a:defRPr sz="2900"/>
            </a:lvl1pPr>
            <a:lvl2pPr marL="914400" lvl="1" indent="-387350">
              <a:spcBef>
                <a:spcPts val="0"/>
              </a:spcBef>
              <a:spcAft>
                <a:spcPts val="0"/>
              </a:spcAft>
              <a:buSzPts val="2500"/>
              <a:buChar char="○"/>
              <a:defRPr sz="2500"/>
            </a:lvl2pPr>
            <a:lvl3pPr marL="1371600" lvl="2" indent="-387350">
              <a:spcBef>
                <a:spcPts val="0"/>
              </a:spcBef>
              <a:spcAft>
                <a:spcPts val="0"/>
              </a:spcAft>
              <a:buSzPts val="2500"/>
              <a:buChar char="■"/>
              <a:defRPr sz="2500"/>
            </a:lvl3pPr>
            <a:lvl4pPr marL="1828800" lvl="3" indent="-387350">
              <a:spcBef>
                <a:spcPts val="0"/>
              </a:spcBef>
              <a:spcAft>
                <a:spcPts val="0"/>
              </a:spcAft>
              <a:buSzPts val="2500"/>
              <a:buChar char="●"/>
              <a:defRPr sz="2500"/>
            </a:lvl4pPr>
            <a:lvl5pPr marL="2286000" lvl="4" indent="-387350">
              <a:spcBef>
                <a:spcPts val="0"/>
              </a:spcBef>
              <a:spcAft>
                <a:spcPts val="0"/>
              </a:spcAft>
              <a:buSzPts val="2500"/>
              <a:buChar char="○"/>
              <a:defRPr sz="2500"/>
            </a:lvl5pPr>
            <a:lvl6pPr marL="2743200" lvl="5" indent="-387350">
              <a:spcBef>
                <a:spcPts val="0"/>
              </a:spcBef>
              <a:spcAft>
                <a:spcPts val="0"/>
              </a:spcAft>
              <a:buSzPts val="2500"/>
              <a:buChar char="■"/>
              <a:defRPr sz="2500"/>
            </a:lvl6pPr>
            <a:lvl7pPr marL="3200400" lvl="6" indent="-387350">
              <a:spcBef>
                <a:spcPts val="0"/>
              </a:spcBef>
              <a:spcAft>
                <a:spcPts val="0"/>
              </a:spcAft>
              <a:buSzPts val="2500"/>
              <a:buChar char="●"/>
              <a:defRPr sz="2500"/>
            </a:lvl7pPr>
            <a:lvl8pPr marL="3657600" lvl="7" indent="-387350">
              <a:spcBef>
                <a:spcPts val="0"/>
              </a:spcBef>
              <a:spcAft>
                <a:spcPts val="0"/>
              </a:spcAft>
              <a:buSzPts val="2500"/>
              <a:buChar char="○"/>
              <a:defRPr sz="2500"/>
            </a:lvl8pPr>
            <a:lvl9pPr marL="4114800" lvl="8" indent="-387350">
              <a:spcBef>
                <a:spcPts val="0"/>
              </a:spcBef>
              <a:spcAft>
                <a:spcPts val="0"/>
              </a:spcAft>
              <a:buSzPts val="2500"/>
              <a:buChar char="■"/>
              <a:defRPr sz="2500"/>
            </a:lvl9pPr>
          </a:lstStyle>
          <a:p>
            <a:endParaRPr/>
          </a:p>
        </p:txBody>
      </p:sp>
      <p:sp>
        <p:nvSpPr>
          <p:cNvPr id="23" name="Google Shape;23;p5"/>
          <p:cNvSpPr txBox="1">
            <a:spLocks noGrp="1"/>
          </p:cNvSpPr>
          <p:nvPr>
            <p:ph type="body" idx="2"/>
          </p:nvPr>
        </p:nvSpPr>
        <p:spPr>
          <a:xfrm>
            <a:off x="5650483" y="3387853"/>
            <a:ext cx="4677300" cy="10042800"/>
          </a:xfrm>
          <a:prstGeom prst="rect">
            <a:avLst/>
          </a:prstGeom>
        </p:spPr>
        <p:txBody>
          <a:bodyPr spcFirstLastPara="1" wrap="square" lIns="188725" tIns="188725" rIns="188725" bIns="188725" anchor="t" anchorCtr="0">
            <a:normAutofit/>
          </a:bodyPr>
          <a:lstStyle>
            <a:lvl1pPr marL="457200" lvl="0" indent="-412750">
              <a:spcBef>
                <a:spcPts val="0"/>
              </a:spcBef>
              <a:spcAft>
                <a:spcPts val="0"/>
              </a:spcAft>
              <a:buSzPts val="2900"/>
              <a:buChar char="●"/>
              <a:defRPr sz="2900"/>
            </a:lvl1pPr>
            <a:lvl2pPr marL="914400" lvl="1" indent="-387350">
              <a:spcBef>
                <a:spcPts val="0"/>
              </a:spcBef>
              <a:spcAft>
                <a:spcPts val="0"/>
              </a:spcAft>
              <a:buSzPts val="2500"/>
              <a:buChar char="○"/>
              <a:defRPr sz="2500"/>
            </a:lvl2pPr>
            <a:lvl3pPr marL="1371600" lvl="2" indent="-387350">
              <a:spcBef>
                <a:spcPts val="0"/>
              </a:spcBef>
              <a:spcAft>
                <a:spcPts val="0"/>
              </a:spcAft>
              <a:buSzPts val="2500"/>
              <a:buChar char="■"/>
              <a:defRPr sz="2500"/>
            </a:lvl3pPr>
            <a:lvl4pPr marL="1828800" lvl="3" indent="-387350">
              <a:spcBef>
                <a:spcPts val="0"/>
              </a:spcBef>
              <a:spcAft>
                <a:spcPts val="0"/>
              </a:spcAft>
              <a:buSzPts val="2500"/>
              <a:buChar char="●"/>
              <a:defRPr sz="2500"/>
            </a:lvl4pPr>
            <a:lvl5pPr marL="2286000" lvl="4" indent="-387350">
              <a:spcBef>
                <a:spcPts val="0"/>
              </a:spcBef>
              <a:spcAft>
                <a:spcPts val="0"/>
              </a:spcAft>
              <a:buSzPts val="2500"/>
              <a:buChar char="○"/>
              <a:defRPr sz="2500"/>
            </a:lvl5pPr>
            <a:lvl6pPr marL="2743200" lvl="5" indent="-387350">
              <a:spcBef>
                <a:spcPts val="0"/>
              </a:spcBef>
              <a:spcAft>
                <a:spcPts val="0"/>
              </a:spcAft>
              <a:buSzPts val="2500"/>
              <a:buChar char="■"/>
              <a:defRPr sz="2500"/>
            </a:lvl6pPr>
            <a:lvl7pPr marL="3200400" lvl="6" indent="-387350">
              <a:spcBef>
                <a:spcPts val="0"/>
              </a:spcBef>
              <a:spcAft>
                <a:spcPts val="0"/>
              </a:spcAft>
              <a:buSzPts val="2500"/>
              <a:buChar char="●"/>
              <a:defRPr sz="2500"/>
            </a:lvl7pPr>
            <a:lvl8pPr marL="3657600" lvl="7" indent="-387350">
              <a:spcBef>
                <a:spcPts val="0"/>
              </a:spcBef>
              <a:spcAft>
                <a:spcPts val="0"/>
              </a:spcAft>
              <a:buSzPts val="2500"/>
              <a:buChar char="○"/>
              <a:defRPr sz="2500"/>
            </a:lvl8pPr>
            <a:lvl9pPr marL="4114800" lvl="8" indent="-387350">
              <a:spcBef>
                <a:spcPts val="0"/>
              </a:spcBef>
              <a:spcAft>
                <a:spcPts val="0"/>
              </a:spcAft>
              <a:buSzPts val="2500"/>
              <a:buChar char="■"/>
              <a:defRPr sz="2500"/>
            </a:lvl9pPr>
          </a:lstStyle>
          <a:p>
            <a:endParaRPr/>
          </a:p>
        </p:txBody>
      </p:sp>
      <p:sp>
        <p:nvSpPr>
          <p:cNvPr id="24" name="Google Shape;24;p5"/>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1308210"/>
            <a:ext cx="9963000" cy="1683300"/>
          </a:xfrm>
          <a:prstGeom prst="rect">
            <a:avLst/>
          </a:prstGeom>
        </p:spPr>
        <p:txBody>
          <a:bodyPr spcFirstLastPara="1" wrap="square" lIns="188725" tIns="188725" rIns="188725" bIns="188725" anchor="t" anchorCtr="0">
            <a:normAutofit/>
          </a:bodyPr>
          <a:lstStyle>
            <a:lvl1pPr lvl="0">
              <a:spcBef>
                <a:spcPts val="0"/>
              </a:spcBef>
              <a:spcAft>
                <a:spcPts val="0"/>
              </a:spcAft>
              <a:buSzPts val="5800"/>
              <a:buNone/>
              <a:defRPr/>
            </a:lvl1pPr>
            <a:lvl2pPr lvl="1">
              <a:spcBef>
                <a:spcPts val="0"/>
              </a:spcBef>
              <a:spcAft>
                <a:spcPts val="0"/>
              </a:spcAft>
              <a:buSzPts val="5800"/>
              <a:buNone/>
              <a:defRPr/>
            </a:lvl2pPr>
            <a:lvl3pPr lvl="2">
              <a:spcBef>
                <a:spcPts val="0"/>
              </a:spcBef>
              <a:spcAft>
                <a:spcPts val="0"/>
              </a:spcAft>
              <a:buSzPts val="5800"/>
              <a:buNone/>
              <a:defRPr/>
            </a:lvl3pPr>
            <a:lvl4pPr lvl="3">
              <a:spcBef>
                <a:spcPts val="0"/>
              </a:spcBef>
              <a:spcAft>
                <a:spcPts val="0"/>
              </a:spcAft>
              <a:buSzPts val="5800"/>
              <a:buNone/>
              <a:defRPr/>
            </a:lvl4pPr>
            <a:lvl5pPr lvl="4">
              <a:spcBef>
                <a:spcPts val="0"/>
              </a:spcBef>
              <a:spcAft>
                <a:spcPts val="0"/>
              </a:spcAft>
              <a:buSzPts val="5800"/>
              <a:buNone/>
              <a:defRPr/>
            </a:lvl5pPr>
            <a:lvl6pPr lvl="5">
              <a:spcBef>
                <a:spcPts val="0"/>
              </a:spcBef>
              <a:spcAft>
                <a:spcPts val="0"/>
              </a:spcAft>
              <a:buSzPts val="5800"/>
              <a:buNone/>
              <a:defRPr/>
            </a:lvl6pPr>
            <a:lvl7pPr lvl="6">
              <a:spcBef>
                <a:spcPts val="0"/>
              </a:spcBef>
              <a:spcAft>
                <a:spcPts val="0"/>
              </a:spcAft>
              <a:buSzPts val="5800"/>
              <a:buNone/>
              <a:defRPr/>
            </a:lvl7pPr>
            <a:lvl8pPr lvl="7">
              <a:spcBef>
                <a:spcPts val="0"/>
              </a:spcBef>
              <a:spcAft>
                <a:spcPts val="0"/>
              </a:spcAft>
              <a:buSzPts val="5800"/>
              <a:buNone/>
              <a:defRPr/>
            </a:lvl8pPr>
            <a:lvl9pPr lvl="8">
              <a:spcBef>
                <a:spcPts val="0"/>
              </a:spcBef>
              <a:spcAft>
                <a:spcPts val="0"/>
              </a:spcAft>
              <a:buSzPts val="5800"/>
              <a:buNone/>
              <a:defRPr/>
            </a:lvl9pPr>
          </a:lstStyle>
          <a:p>
            <a:endParaRPr/>
          </a:p>
        </p:txBody>
      </p:sp>
      <p:sp>
        <p:nvSpPr>
          <p:cNvPr id="27" name="Google Shape;27;p6"/>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1633260"/>
            <a:ext cx="3283500" cy="2221800"/>
          </a:xfrm>
          <a:prstGeom prst="rect">
            <a:avLst/>
          </a:prstGeom>
        </p:spPr>
        <p:txBody>
          <a:bodyPr spcFirstLastPara="1" wrap="square" lIns="188725" tIns="188725" rIns="188725" bIns="188725" anchor="b" anchorCtr="0">
            <a:norm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
        <p:nvSpPr>
          <p:cNvPr id="30" name="Google Shape;30;p7"/>
          <p:cNvSpPr txBox="1">
            <a:spLocks noGrp="1"/>
          </p:cNvSpPr>
          <p:nvPr>
            <p:ph type="body" idx="1"/>
          </p:nvPr>
        </p:nvSpPr>
        <p:spPr>
          <a:xfrm>
            <a:off x="364468" y="4084913"/>
            <a:ext cx="3283500" cy="9346200"/>
          </a:xfrm>
          <a:prstGeom prst="rect">
            <a:avLst/>
          </a:prstGeom>
        </p:spPr>
        <p:txBody>
          <a:bodyPr spcFirstLastPara="1" wrap="square" lIns="188725" tIns="188725" rIns="188725" bIns="188725" anchor="t" anchorCtr="0">
            <a:normAutofit/>
          </a:bodyPr>
          <a:lstStyle>
            <a:lvl1pPr marL="457200" lvl="0" indent="-387350">
              <a:spcBef>
                <a:spcPts val="0"/>
              </a:spcBef>
              <a:spcAft>
                <a:spcPts val="0"/>
              </a:spcAft>
              <a:buSzPts val="2500"/>
              <a:buChar char="●"/>
              <a:defRPr sz="2500"/>
            </a:lvl1pPr>
            <a:lvl2pPr marL="914400" lvl="1" indent="-387350">
              <a:spcBef>
                <a:spcPts val="0"/>
              </a:spcBef>
              <a:spcAft>
                <a:spcPts val="0"/>
              </a:spcAft>
              <a:buSzPts val="2500"/>
              <a:buChar char="○"/>
              <a:defRPr sz="2500"/>
            </a:lvl2pPr>
            <a:lvl3pPr marL="1371600" lvl="2" indent="-387350">
              <a:spcBef>
                <a:spcPts val="0"/>
              </a:spcBef>
              <a:spcAft>
                <a:spcPts val="0"/>
              </a:spcAft>
              <a:buSzPts val="2500"/>
              <a:buChar char="■"/>
              <a:defRPr sz="2500"/>
            </a:lvl3pPr>
            <a:lvl4pPr marL="1828800" lvl="3" indent="-387350">
              <a:spcBef>
                <a:spcPts val="0"/>
              </a:spcBef>
              <a:spcAft>
                <a:spcPts val="0"/>
              </a:spcAft>
              <a:buSzPts val="2500"/>
              <a:buChar char="●"/>
              <a:defRPr sz="2500"/>
            </a:lvl4pPr>
            <a:lvl5pPr marL="2286000" lvl="4" indent="-387350">
              <a:spcBef>
                <a:spcPts val="0"/>
              </a:spcBef>
              <a:spcAft>
                <a:spcPts val="0"/>
              </a:spcAft>
              <a:buSzPts val="2500"/>
              <a:buChar char="○"/>
              <a:defRPr sz="2500"/>
            </a:lvl5pPr>
            <a:lvl6pPr marL="2743200" lvl="5" indent="-387350">
              <a:spcBef>
                <a:spcPts val="0"/>
              </a:spcBef>
              <a:spcAft>
                <a:spcPts val="0"/>
              </a:spcAft>
              <a:buSzPts val="2500"/>
              <a:buChar char="■"/>
              <a:defRPr sz="2500"/>
            </a:lvl6pPr>
            <a:lvl7pPr marL="3200400" lvl="6" indent="-387350">
              <a:spcBef>
                <a:spcPts val="0"/>
              </a:spcBef>
              <a:spcAft>
                <a:spcPts val="0"/>
              </a:spcAft>
              <a:buSzPts val="2500"/>
              <a:buChar char="●"/>
              <a:defRPr sz="2500"/>
            </a:lvl7pPr>
            <a:lvl8pPr marL="3657600" lvl="7" indent="-387350">
              <a:spcBef>
                <a:spcPts val="0"/>
              </a:spcBef>
              <a:spcAft>
                <a:spcPts val="0"/>
              </a:spcAft>
              <a:buSzPts val="2500"/>
              <a:buChar char="○"/>
              <a:defRPr sz="2500"/>
            </a:lvl8pPr>
            <a:lvl9pPr marL="4114800" lvl="8" indent="-387350">
              <a:spcBef>
                <a:spcPts val="0"/>
              </a:spcBef>
              <a:spcAft>
                <a:spcPts val="0"/>
              </a:spcAft>
              <a:buSzPts val="2500"/>
              <a:buChar char="■"/>
              <a:defRPr sz="2500"/>
            </a:lvl9pPr>
          </a:lstStyle>
          <a:p>
            <a:endParaRPr/>
          </a:p>
        </p:txBody>
      </p:sp>
      <p:sp>
        <p:nvSpPr>
          <p:cNvPr id="31" name="Google Shape;31;p7"/>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1323276"/>
            <a:ext cx="7446000" cy="12025800"/>
          </a:xfrm>
          <a:prstGeom prst="rect">
            <a:avLst/>
          </a:prstGeom>
        </p:spPr>
        <p:txBody>
          <a:bodyPr spcFirstLastPara="1" wrap="square" lIns="188725" tIns="188725" rIns="188725" bIns="188725" anchor="ctr" anchorCtr="0">
            <a:normAutofit/>
          </a:bodyPr>
          <a:lstStyle>
            <a:lvl1pPr lvl="0">
              <a:spcBef>
                <a:spcPts val="0"/>
              </a:spcBef>
              <a:spcAft>
                <a:spcPts val="0"/>
              </a:spcAft>
              <a:buSzPts val="9900"/>
              <a:buNone/>
              <a:defRPr sz="9900"/>
            </a:lvl1pPr>
            <a:lvl2pPr lvl="1">
              <a:spcBef>
                <a:spcPts val="0"/>
              </a:spcBef>
              <a:spcAft>
                <a:spcPts val="0"/>
              </a:spcAft>
              <a:buSzPts val="9900"/>
              <a:buNone/>
              <a:defRPr sz="9900"/>
            </a:lvl2pPr>
            <a:lvl3pPr lvl="2">
              <a:spcBef>
                <a:spcPts val="0"/>
              </a:spcBef>
              <a:spcAft>
                <a:spcPts val="0"/>
              </a:spcAft>
              <a:buSzPts val="9900"/>
              <a:buNone/>
              <a:defRPr sz="9900"/>
            </a:lvl3pPr>
            <a:lvl4pPr lvl="3">
              <a:spcBef>
                <a:spcPts val="0"/>
              </a:spcBef>
              <a:spcAft>
                <a:spcPts val="0"/>
              </a:spcAft>
              <a:buSzPts val="9900"/>
              <a:buNone/>
              <a:defRPr sz="9900"/>
            </a:lvl4pPr>
            <a:lvl5pPr lvl="4">
              <a:spcBef>
                <a:spcPts val="0"/>
              </a:spcBef>
              <a:spcAft>
                <a:spcPts val="0"/>
              </a:spcAft>
              <a:buSzPts val="9900"/>
              <a:buNone/>
              <a:defRPr sz="9900"/>
            </a:lvl5pPr>
            <a:lvl6pPr lvl="5">
              <a:spcBef>
                <a:spcPts val="0"/>
              </a:spcBef>
              <a:spcAft>
                <a:spcPts val="0"/>
              </a:spcAft>
              <a:buSzPts val="9900"/>
              <a:buNone/>
              <a:defRPr sz="9900"/>
            </a:lvl6pPr>
            <a:lvl7pPr lvl="6">
              <a:spcBef>
                <a:spcPts val="0"/>
              </a:spcBef>
              <a:spcAft>
                <a:spcPts val="0"/>
              </a:spcAft>
              <a:buSzPts val="9900"/>
              <a:buNone/>
              <a:defRPr sz="9900"/>
            </a:lvl7pPr>
            <a:lvl8pPr lvl="7">
              <a:spcBef>
                <a:spcPts val="0"/>
              </a:spcBef>
              <a:spcAft>
                <a:spcPts val="0"/>
              </a:spcAft>
              <a:buSzPts val="9900"/>
              <a:buNone/>
              <a:defRPr sz="9900"/>
            </a:lvl8pPr>
            <a:lvl9pPr lvl="8">
              <a:spcBef>
                <a:spcPts val="0"/>
              </a:spcBef>
              <a:spcAft>
                <a:spcPts val="0"/>
              </a:spcAft>
              <a:buSzPts val="9900"/>
              <a:buNone/>
              <a:defRPr sz="9900"/>
            </a:lvl9pPr>
          </a:lstStyle>
          <a:p>
            <a:endParaRPr/>
          </a:p>
        </p:txBody>
      </p:sp>
      <p:sp>
        <p:nvSpPr>
          <p:cNvPr id="34" name="Google Shape;34;p8"/>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367"/>
            <a:ext cx="5346300" cy="15120000"/>
          </a:xfrm>
          <a:prstGeom prst="rect">
            <a:avLst/>
          </a:prstGeom>
          <a:solidFill>
            <a:schemeClr val="lt2"/>
          </a:solidFill>
          <a:ln>
            <a:noFill/>
          </a:ln>
        </p:spPr>
        <p:txBody>
          <a:bodyPr spcFirstLastPara="1" wrap="square" lIns="188725" tIns="188725" rIns="188725" bIns="1887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3625081"/>
            <a:ext cx="4730100" cy="4357500"/>
          </a:xfrm>
          <a:prstGeom prst="rect">
            <a:avLst/>
          </a:prstGeom>
        </p:spPr>
        <p:txBody>
          <a:bodyPr spcFirstLastPara="1" wrap="square" lIns="188725" tIns="188725" rIns="188725" bIns="188725" anchor="b" anchorCtr="0">
            <a:normAutofit/>
          </a:bodyPr>
          <a:lstStyle>
            <a:lvl1pPr lvl="0" algn="ctr">
              <a:spcBef>
                <a:spcPts val="0"/>
              </a:spcBef>
              <a:spcAft>
                <a:spcPts val="0"/>
              </a:spcAft>
              <a:buSzPts val="8700"/>
              <a:buNone/>
              <a:defRPr sz="8700"/>
            </a:lvl1pPr>
            <a:lvl2pPr lvl="1" algn="ctr">
              <a:spcBef>
                <a:spcPts val="0"/>
              </a:spcBef>
              <a:spcAft>
                <a:spcPts val="0"/>
              </a:spcAft>
              <a:buSzPts val="8700"/>
              <a:buNone/>
              <a:defRPr sz="8700"/>
            </a:lvl2pPr>
            <a:lvl3pPr lvl="2" algn="ctr">
              <a:spcBef>
                <a:spcPts val="0"/>
              </a:spcBef>
              <a:spcAft>
                <a:spcPts val="0"/>
              </a:spcAft>
              <a:buSzPts val="8700"/>
              <a:buNone/>
              <a:defRPr sz="8700"/>
            </a:lvl3pPr>
            <a:lvl4pPr lvl="3" algn="ctr">
              <a:spcBef>
                <a:spcPts val="0"/>
              </a:spcBef>
              <a:spcAft>
                <a:spcPts val="0"/>
              </a:spcAft>
              <a:buSzPts val="8700"/>
              <a:buNone/>
              <a:defRPr sz="8700"/>
            </a:lvl4pPr>
            <a:lvl5pPr lvl="4" algn="ctr">
              <a:spcBef>
                <a:spcPts val="0"/>
              </a:spcBef>
              <a:spcAft>
                <a:spcPts val="0"/>
              </a:spcAft>
              <a:buSzPts val="8700"/>
              <a:buNone/>
              <a:defRPr sz="8700"/>
            </a:lvl5pPr>
            <a:lvl6pPr lvl="5" algn="ctr">
              <a:spcBef>
                <a:spcPts val="0"/>
              </a:spcBef>
              <a:spcAft>
                <a:spcPts val="0"/>
              </a:spcAft>
              <a:buSzPts val="8700"/>
              <a:buNone/>
              <a:defRPr sz="8700"/>
            </a:lvl6pPr>
            <a:lvl7pPr lvl="6" algn="ctr">
              <a:spcBef>
                <a:spcPts val="0"/>
              </a:spcBef>
              <a:spcAft>
                <a:spcPts val="0"/>
              </a:spcAft>
              <a:buSzPts val="8700"/>
              <a:buNone/>
              <a:defRPr sz="8700"/>
            </a:lvl7pPr>
            <a:lvl8pPr lvl="7" algn="ctr">
              <a:spcBef>
                <a:spcPts val="0"/>
              </a:spcBef>
              <a:spcAft>
                <a:spcPts val="0"/>
              </a:spcAft>
              <a:buSzPts val="8700"/>
              <a:buNone/>
              <a:defRPr sz="8700"/>
            </a:lvl8pPr>
            <a:lvl9pPr lvl="8" algn="ctr">
              <a:spcBef>
                <a:spcPts val="0"/>
              </a:spcBef>
              <a:spcAft>
                <a:spcPts val="0"/>
              </a:spcAft>
              <a:buSzPts val="8700"/>
              <a:buNone/>
              <a:defRPr sz="8700"/>
            </a:lvl9pPr>
          </a:lstStyle>
          <a:p>
            <a:endParaRPr/>
          </a:p>
        </p:txBody>
      </p:sp>
      <p:sp>
        <p:nvSpPr>
          <p:cNvPr id="38" name="Google Shape;38;p9"/>
          <p:cNvSpPr txBox="1">
            <a:spLocks noGrp="1"/>
          </p:cNvSpPr>
          <p:nvPr>
            <p:ph type="subTitle" idx="1"/>
          </p:nvPr>
        </p:nvSpPr>
        <p:spPr>
          <a:xfrm>
            <a:off x="310447" y="8240011"/>
            <a:ext cx="4730100" cy="3630900"/>
          </a:xfrm>
          <a:prstGeom prst="rect">
            <a:avLst/>
          </a:prstGeom>
        </p:spPr>
        <p:txBody>
          <a:bodyPr spcFirstLastPara="1" wrap="square" lIns="188725" tIns="188725" rIns="188725" bIns="188725" anchor="t" anchorCtr="0">
            <a:normAutofit/>
          </a:bodyPr>
          <a:lstStyle>
            <a:lvl1pPr lvl="0" algn="ctr">
              <a:lnSpc>
                <a:spcPct val="100000"/>
              </a:lnSpc>
              <a:spcBef>
                <a:spcPts val="0"/>
              </a:spcBef>
              <a:spcAft>
                <a:spcPts val="0"/>
              </a:spcAft>
              <a:buSzPts val="4300"/>
              <a:buNone/>
              <a:defRPr sz="4300"/>
            </a:lvl1pPr>
            <a:lvl2pPr lvl="1" algn="ctr">
              <a:lnSpc>
                <a:spcPct val="100000"/>
              </a:lnSpc>
              <a:spcBef>
                <a:spcPts val="0"/>
              </a:spcBef>
              <a:spcAft>
                <a:spcPts val="0"/>
              </a:spcAft>
              <a:buSzPts val="4300"/>
              <a:buNone/>
              <a:defRPr sz="4300"/>
            </a:lvl2pPr>
            <a:lvl3pPr lvl="2" algn="ctr">
              <a:lnSpc>
                <a:spcPct val="100000"/>
              </a:lnSpc>
              <a:spcBef>
                <a:spcPts val="0"/>
              </a:spcBef>
              <a:spcAft>
                <a:spcPts val="0"/>
              </a:spcAft>
              <a:buSzPts val="4300"/>
              <a:buNone/>
              <a:defRPr sz="4300"/>
            </a:lvl3pPr>
            <a:lvl4pPr lvl="3" algn="ctr">
              <a:lnSpc>
                <a:spcPct val="100000"/>
              </a:lnSpc>
              <a:spcBef>
                <a:spcPts val="0"/>
              </a:spcBef>
              <a:spcAft>
                <a:spcPts val="0"/>
              </a:spcAft>
              <a:buSzPts val="4300"/>
              <a:buNone/>
              <a:defRPr sz="4300"/>
            </a:lvl4pPr>
            <a:lvl5pPr lvl="4" algn="ctr">
              <a:lnSpc>
                <a:spcPct val="100000"/>
              </a:lnSpc>
              <a:spcBef>
                <a:spcPts val="0"/>
              </a:spcBef>
              <a:spcAft>
                <a:spcPts val="0"/>
              </a:spcAft>
              <a:buSzPts val="4300"/>
              <a:buNone/>
              <a:defRPr sz="4300"/>
            </a:lvl5pPr>
            <a:lvl6pPr lvl="5" algn="ctr">
              <a:lnSpc>
                <a:spcPct val="100000"/>
              </a:lnSpc>
              <a:spcBef>
                <a:spcPts val="0"/>
              </a:spcBef>
              <a:spcAft>
                <a:spcPts val="0"/>
              </a:spcAft>
              <a:buSzPts val="4300"/>
              <a:buNone/>
              <a:defRPr sz="4300"/>
            </a:lvl6pPr>
            <a:lvl7pPr lvl="6" algn="ctr">
              <a:lnSpc>
                <a:spcPct val="100000"/>
              </a:lnSpc>
              <a:spcBef>
                <a:spcPts val="0"/>
              </a:spcBef>
              <a:spcAft>
                <a:spcPts val="0"/>
              </a:spcAft>
              <a:buSzPts val="4300"/>
              <a:buNone/>
              <a:defRPr sz="4300"/>
            </a:lvl7pPr>
            <a:lvl8pPr lvl="7" algn="ctr">
              <a:lnSpc>
                <a:spcPct val="100000"/>
              </a:lnSpc>
              <a:spcBef>
                <a:spcPts val="0"/>
              </a:spcBef>
              <a:spcAft>
                <a:spcPts val="0"/>
              </a:spcAft>
              <a:buSzPts val="4300"/>
              <a:buNone/>
              <a:defRPr sz="4300"/>
            </a:lvl8pPr>
            <a:lvl9pPr lvl="8" algn="ctr">
              <a:lnSpc>
                <a:spcPct val="100000"/>
              </a:lnSpc>
              <a:spcBef>
                <a:spcPts val="0"/>
              </a:spcBef>
              <a:spcAft>
                <a:spcPts val="0"/>
              </a:spcAft>
              <a:buSzPts val="4300"/>
              <a:buNone/>
              <a:defRPr sz="4300"/>
            </a:lvl9pPr>
          </a:lstStyle>
          <a:p>
            <a:endParaRPr/>
          </a:p>
        </p:txBody>
      </p:sp>
      <p:sp>
        <p:nvSpPr>
          <p:cNvPr id="39" name="Google Shape;39;p9"/>
          <p:cNvSpPr txBox="1">
            <a:spLocks noGrp="1"/>
          </p:cNvSpPr>
          <p:nvPr>
            <p:ph type="body" idx="2"/>
          </p:nvPr>
        </p:nvSpPr>
        <p:spPr>
          <a:xfrm>
            <a:off x="5775715" y="2128514"/>
            <a:ext cx="4486200" cy="10862700"/>
          </a:xfrm>
          <a:prstGeom prst="rect">
            <a:avLst/>
          </a:prstGeom>
        </p:spPr>
        <p:txBody>
          <a:bodyPr spcFirstLastPara="1" wrap="square" lIns="188725" tIns="188725" rIns="188725" bIns="188725" anchor="ctr" anchorCtr="0">
            <a:normAutofit/>
          </a:bodyPr>
          <a:lstStyle>
            <a:lvl1pPr marL="457200" lvl="0" indent="-463550">
              <a:spcBef>
                <a:spcPts val="0"/>
              </a:spcBef>
              <a:spcAft>
                <a:spcPts val="0"/>
              </a:spcAft>
              <a:buSzPts val="3700"/>
              <a:buChar char="●"/>
              <a:defRPr/>
            </a:lvl1pPr>
            <a:lvl2pPr marL="914400" lvl="1" indent="-412750">
              <a:spcBef>
                <a:spcPts val="0"/>
              </a:spcBef>
              <a:spcAft>
                <a:spcPts val="0"/>
              </a:spcAft>
              <a:buSzPts val="2900"/>
              <a:buChar char="○"/>
              <a:defRPr/>
            </a:lvl2pPr>
            <a:lvl3pPr marL="1371600" lvl="2" indent="-412750">
              <a:spcBef>
                <a:spcPts val="0"/>
              </a:spcBef>
              <a:spcAft>
                <a:spcPts val="0"/>
              </a:spcAft>
              <a:buSzPts val="2900"/>
              <a:buChar char="■"/>
              <a:defRPr/>
            </a:lvl3pPr>
            <a:lvl4pPr marL="1828800" lvl="3" indent="-412750">
              <a:spcBef>
                <a:spcPts val="0"/>
              </a:spcBef>
              <a:spcAft>
                <a:spcPts val="0"/>
              </a:spcAft>
              <a:buSzPts val="2900"/>
              <a:buChar char="●"/>
              <a:defRPr/>
            </a:lvl4pPr>
            <a:lvl5pPr marL="2286000" lvl="4" indent="-412750">
              <a:spcBef>
                <a:spcPts val="0"/>
              </a:spcBef>
              <a:spcAft>
                <a:spcPts val="0"/>
              </a:spcAft>
              <a:buSzPts val="2900"/>
              <a:buChar char="○"/>
              <a:defRPr/>
            </a:lvl5pPr>
            <a:lvl6pPr marL="2743200" lvl="5" indent="-412750">
              <a:spcBef>
                <a:spcPts val="0"/>
              </a:spcBef>
              <a:spcAft>
                <a:spcPts val="0"/>
              </a:spcAft>
              <a:buSzPts val="2900"/>
              <a:buChar char="■"/>
              <a:defRPr/>
            </a:lvl6pPr>
            <a:lvl7pPr marL="3200400" lvl="6" indent="-412750">
              <a:spcBef>
                <a:spcPts val="0"/>
              </a:spcBef>
              <a:spcAft>
                <a:spcPts val="0"/>
              </a:spcAft>
              <a:buSzPts val="2900"/>
              <a:buChar char="●"/>
              <a:defRPr/>
            </a:lvl7pPr>
            <a:lvl8pPr marL="3657600" lvl="7" indent="-412750">
              <a:spcBef>
                <a:spcPts val="0"/>
              </a:spcBef>
              <a:spcAft>
                <a:spcPts val="0"/>
              </a:spcAft>
              <a:buSzPts val="2900"/>
              <a:buChar char="○"/>
              <a:defRPr/>
            </a:lvl8pPr>
            <a:lvl9pPr marL="4114800" lvl="8" indent="-412750">
              <a:spcBef>
                <a:spcPts val="0"/>
              </a:spcBef>
              <a:spcAft>
                <a:spcPts val="0"/>
              </a:spcAft>
              <a:buSzPts val="2900"/>
              <a:buChar char="■"/>
              <a:defRPr/>
            </a:lvl9pPr>
          </a:lstStyle>
          <a:p>
            <a:endParaRPr/>
          </a:p>
        </p:txBody>
      </p:sp>
      <p:sp>
        <p:nvSpPr>
          <p:cNvPr id="40" name="Google Shape;40;p9"/>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12436336"/>
            <a:ext cx="7014600" cy="1778400"/>
          </a:xfrm>
          <a:prstGeom prst="rect">
            <a:avLst/>
          </a:prstGeom>
        </p:spPr>
        <p:txBody>
          <a:bodyPr spcFirstLastPara="1" wrap="square" lIns="188725" tIns="188725" rIns="188725" bIns="188725" anchor="ctr" anchorCtr="0">
            <a:normAutofit/>
          </a:bodyPr>
          <a:lstStyle>
            <a:lvl1pPr marL="457200" lvl="0" indent="-228600">
              <a:lnSpc>
                <a:spcPct val="100000"/>
              </a:lnSpc>
              <a:spcBef>
                <a:spcPts val="0"/>
              </a:spcBef>
              <a:spcAft>
                <a:spcPts val="0"/>
              </a:spcAft>
              <a:buSzPts val="3700"/>
              <a:buNone/>
              <a:defRPr/>
            </a:lvl1pPr>
          </a:lstStyle>
          <a:p>
            <a:endParaRPr/>
          </a:p>
        </p:txBody>
      </p:sp>
      <p:sp>
        <p:nvSpPr>
          <p:cNvPr id="43" name="Google Shape;43;p10"/>
          <p:cNvSpPr txBox="1">
            <a:spLocks noGrp="1"/>
          </p:cNvSpPr>
          <p:nvPr>
            <p:ph type="sldNum" idx="12"/>
          </p:nvPr>
        </p:nvSpPr>
        <p:spPr>
          <a:xfrm>
            <a:off x="9906772" y="13708144"/>
            <a:ext cx="641700" cy="1156500"/>
          </a:xfrm>
          <a:prstGeom prst="rect">
            <a:avLst/>
          </a:prstGeom>
        </p:spPr>
        <p:txBody>
          <a:bodyPr spcFirstLastPara="1" wrap="square" lIns="188725" tIns="188725" rIns="188725" bIns="1887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1308210"/>
            <a:ext cx="9963000" cy="1683300"/>
          </a:xfrm>
          <a:prstGeom prst="rect">
            <a:avLst/>
          </a:prstGeom>
          <a:noFill/>
          <a:ln>
            <a:noFill/>
          </a:ln>
        </p:spPr>
        <p:txBody>
          <a:bodyPr spcFirstLastPara="1" wrap="square" lIns="188725" tIns="188725" rIns="188725" bIns="188725" anchor="t" anchorCtr="0">
            <a:normAutofit/>
          </a:bodyPr>
          <a:lstStyle>
            <a:lvl1pPr lvl="0">
              <a:spcBef>
                <a:spcPts val="0"/>
              </a:spcBef>
              <a:spcAft>
                <a:spcPts val="0"/>
              </a:spcAft>
              <a:buClr>
                <a:schemeClr val="dk1"/>
              </a:buClr>
              <a:buSzPts val="5800"/>
              <a:buNone/>
              <a:defRPr sz="5800">
                <a:solidFill>
                  <a:schemeClr val="dk1"/>
                </a:solidFill>
              </a:defRPr>
            </a:lvl1pPr>
            <a:lvl2pPr lvl="1">
              <a:spcBef>
                <a:spcPts val="0"/>
              </a:spcBef>
              <a:spcAft>
                <a:spcPts val="0"/>
              </a:spcAft>
              <a:buClr>
                <a:schemeClr val="dk1"/>
              </a:buClr>
              <a:buSzPts val="5800"/>
              <a:buNone/>
              <a:defRPr sz="5800">
                <a:solidFill>
                  <a:schemeClr val="dk1"/>
                </a:solidFill>
              </a:defRPr>
            </a:lvl2pPr>
            <a:lvl3pPr lvl="2">
              <a:spcBef>
                <a:spcPts val="0"/>
              </a:spcBef>
              <a:spcAft>
                <a:spcPts val="0"/>
              </a:spcAft>
              <a:buClr>
                <a:schemeClr val="dk1"/>
              </a:buClr>
              <a:buSzPts val="5800"/>
              <a:buNone/>
              <a:defRPr sz="5800">
                <a:solidFill>
                  <a:schemeClr val="dk1"/>
                </a:solidFill>
              </a:defRPr>
            </a:lvl3pPr>
            <a:lvl4pPr lvl="3">
              <a:spcBef>
                <a:spcPts val="0"/>
              </a:spcBef>
              <a:spcAft>
                <a:spcPts val="0"/>
              </a:spcAft>
              <a:buClr>
                <a:schemeClr val="dk1"/>
              </a:buClr>
              <a:buSzPts val="5800"/>
              <a:buNone/>
              <a:defRPr sz="5800">
                <a:solidFill>
                  <a:schemeClr val="dk1"/>
                </a:solidFill>
              </a:defRPr>
            </a:lvl4pPr>
            <a:lvl5pPr lvl="4">
              <a:spcBef>
                <a:spcPts val="0"/>
              </a:spcBef>
              <a:spcAft>
                <a:spcPts val="0"/>
              </a:spcAft>
              <a:buClr>
                <a:schemeClr val="dk1"/>
              </a:buClr>
              <a:buSzPts val="5800"/>
              <a:buNone/>
              <a:defRPr sz="5800">
                <a:solidFill>
                  <a:schemeClr val="dk1"/>
                </a:solidFill>
              </a:defRPr>
            </a:lvl5pPr>
            <a:lvl6pPr lvl="5">
              <a:spcBef>
                <a:spcPts val="0"/>
              </a:spcBef>
              <a:spcAft>
                <a:spcPts val="0"/>
              </a:spcAft>
              <a:buClr>
                <a:schemeClr val="dk1"/>
              </a:buClr>
              <a:buSzPts val="5800"/>
              <a:buNone/>
              <a:defRPr sz="5800">
                <a:solidFill>
                  <a:schemeClr val="dk1"/>
                </a:solidFill>
              </a:defRPr>
            </a:lvl6pPr>
            <a:lvl7pPr lvl="6">
              <a:spcBef>
                <a:spcPts val="0"/>
              </a:spcBef>
              <a:spcAft>
                <a:spcPts val="0"/>
              </a:spcAft>
              <a:buClr>
                <a:schemeClr val="dk1"/>
              </a:buClr>
              <a:buSzPts val="5800"/>
              <a:buNone/>
              <a:defRPr sz="5800">
                <a:solidFill>
                  <a:schemeClr val="dk1"/>
                </a:solidFill>
              </a:defRPr>
            </a:lvl7pPr>
            <a:lvl8pPr lvl="7">
              <a:spcBef>
                <a:spcPts val="0"/>
              </a:spcBef>
              <a:spcAft>
                <a:spcPts val="0"/>
              </a:spcAft>
              <a:buClr>
                <a:schemeClr val="dk1"/>
              </a:buClr>
              <a:buSzPts val="5800"/>
              <a:buNone/>
              <a:defRPr sz="5800">
                <a:solidFill>
                  <a:schemeClr val="dk1"/>
                </a:solidFill>
              </a:defRPr>
            </a:lvl8pPr>
            <a:lvl9pPr lvl="8">
              <a:spcBef>
                <a:spcPts val="0"/>
              </a:spcBef>
              <a:spcAft>
                <a:spcPts val="0"/>
              </a:spcAft>
              <a:buClr>
                <a:schemeClr val="dk1"/>
              </a:buClr>
              <a:buSzPts val="5800"/>
              <a:buNone/>
              <a:defRPr sz="5800">
                <a:solidFill>
                  <a:schemeClr val="dk1"/>
                </a:solidFill>
              </a:defRPr>
            </a:lvl9pPr>
          </a:lstStyle>
          <a:p>
            <a:endParaRPr/>
          </a:p>
        </p:txBody>
      </p:sp>
      <p:sp>
        <p:nvSpPr>
          <p:cNvPr id="7" name="Google Shape;7;p1"/>
          <p:cNvSpPr txBox="1">
            <a:spLocks noGrp="1"/>
          </p:cNvSpPr>
          <p:nvPr>
            <p:ph type="body" idx="1"/>
          </p:nvPr>
        </p:nvSpPr>
        <p:spPr>
          <a:xfrm>
            <a:off x="364468" y="3387853"/>
            <a:ext cx="9963000" cy="10042800"/>
          </a:xfrm>
          <a:prstGeom prst="rect">
            <a:avLst/>
          </a:prstGeom>
          <a:noFill/>
          <a:ln>
            <a:noFill/>
          </a:ln>
        </p:spPr>
        <p:txBody>
          <a:bodyPr spcFirstLastPara="1" wrap="square" lIns="188725" tIns="188725" rIns="188725" bIns="188725" anchor="t" anchorCtr="0">
            <a:normAutofit/>
          </a:bodyPr>
          <a:lstStyle>
            <a:lvl1pPr marL="457200" lvl="0" indent="-463550">
              <a:lnSpc>
                <a:spcPct val="115000"/>
              </a:lnSpc>
              <a:spcBef>
                <a:spcPts val="0"/>
              </a:spcBef>
              <a:spcAft>
                <a:spcPts val="0"/>
              </a:spcAft>
              <a:buClr>
                <a:schemeClr val="dk2"/>
              </a:buClr>
              <a:buSzPts val="3700"/>
              <a:buChar char="●"/>
              <a:defRPr sz="3700">
                <a:solidFill>
                  <a:schemeClr val="dk2"/>
                </a:solidFill>
              </a:defRPr>
            </a:lvl1pPr>
            <a:lvl2pPr marL="914400" lvl="1" indent="-412750">
              <a:lnSpc>
                <a:spcPct val="115000"/>
              </a:lnSpc>
              <a:spcBef>
                <a:spcPts val="0"/>
              </a:spcBef>
              <a:spcAft>
                <a:spcPts val="0"/>
              </a:spcAft>
              <a:buClr>
                <a:schemeClr val="dk2"/>
              </a:buClr>
              <a:buSzPts val="2900"/>
              <a:buChar char="○"/>
              <a:defRPr sz="2900">
                <a:solidFill>
                  <a:schemeClr val="dk2"/>
                </a:solidFill>
              </a:defRPr>
            </a:lvl2pPr>
            <a:lvl3pPr marL="1371600" lvl="2" indent="-412750">
              <a:lnSpc>
                <a:spcPct val="115000"/>
              </a:lnSpc>
              <a:spcBef>
                <a:spcPts val="0"/>
              </a:spcBef>
              <a:spcAft>
                <a:spcPts val="0"/>
              </a:spcAft>
              <a:buClr>
                <a:schemeClr val="dk2"/>
              </a:buClr>
              <a:buSzPts val="2900"/>
              <a:buChar char="■"/>
              <a:defRPr sz="2900">
                <a:solidFill>
                  <a:schemeClr val="dk2"/>
                </a:solidFill>
              </a:defRPr>
            </a:lvl3pPr>
            <a:lvl4pPr marL="1828800" lvl="3" indent="-412750">
              <a:lnSpc>
                <a:spcPct val="115000"/>
              </a:lnSpc>
              <a:spcBef>
                <a:spcPts val="0"/>
              </a:spcBef>
              <a:spcAft>
                <a:spcPts val="0"/>
              </a:spcAft>
              <a:buClr>
                <a:schemeClr val="dk2"/>
              </a:buClr>
              <a:buSzPts val="2900"/>
              <a:buChar char="●"/>
              <a:defRPr sz="2900">
                <a:solidFill>
                  <a:schemeClr val="dk2"/>
                </a:solidFill>
              </a:defRPr>
            </a:lvl4pPr>
            <a:lvl5pPr marL="2286000" lvl="4" indent="-412750">
              <a:lnSpc>
                <a:spcPct val="115000"/>
              </a:lnSpc>
              <a:spcBef>
                <a:spcPts val="0"/>
              </a:spcBef>
              <a:spcAft>
                <a:spcPts val="0"/>
              </a:spcAft>
              <a:buClr>
                <a:schemeClr val="dk2"/>
              </a:buClr>
              <a:buSzPts val="2900"/>
              <a:buChar char="○"/>
              <a:defRPr sz="2900">
                <a:solidFill>
                  <a:schemeClr val="dk2"/>
                </a:solidFill>
              </a:defRPr>
            </a:lvl5pPr>
            <a:lvl6pPr marL="2743200" lvl="5" indent="-412750">
              <a:lnSpc>
                <a:spcPct val="115000"/>
              </a:lnSpc>
              <a:spcBef>
                <a:spcPts val="0"/>
              </a:spcBef>
              <a:spcAft>
                <a:spcPts val="0"/>
              </a:spcAft>
              <a:buClr>
                <a:schemeClr val="dk2"/>
              </a:buClr>
              <a:buSzPts val="2900"/>
              <a:buChar char="■"/>
              <a:defRPr sz="2900">
                <a:solidFill>
                  <a:schemeClr val="dk2"/>
                </a:solidFill>
              </a:defRPr>
            </a:lvl6pPr>
            <a:lvl7pPr marL="3200400" lvl="6" indent="-412750">
              <a:lnSpc>
                <a:spcPct val="115000"/>
              </a:lnSpc>
              <a:spcBef>
                <a:spcPts val="0"/>
              </a:spcBef>
              <a:spcAft>
                <a:spcPts val="0"/>
              </a:spcAft>
              <a:buClr>
                <a:schemeClr val="dk2"/>
              </a:buClr>
              <a:buSzPts val="2900"/>
              <a:buChar char="●"/>
              <a:defRPr sz="2900">
                <a:solidFill>
                  <a:schemeClr val="dk2"/>
                </a:solidFill>
              </a:defRPr>
            </a:lvl7pPr>
            <a:lvl8pPr marL="3657600" lvl="7" indent="-412750">
              <a:lnSpc>
                <a:spcPct val="115000"/>
              </a:lnSpc>
              <a:spcBef>
                <a:spcPts val="0"/>
              </a:spcBef>
              <a:spcAft>
                <a:spcPts val="0"/>
              </a:spcAft>
              <a:buClr>
                <a:schemeClr val="dk2"/>
              </a:buClr>
              <a:buSzPts val="2900"/>
              <a:buChar char="○"/>
              <a:defRPr sz="2900">
                <a:solidFill>
                  <a:schemeClr val="dk2"/>
                </a:solidFill>
              </a:defRPr>
            </a:lvl8pPr>
            <a:lvl9pPr marL="4114800" lvl="8" indent="-412750">
              <a:lnSpc>
                <a:spcPct val="115000"/>
              </a:lnSpc>
              <a:spcBef>
                <a:spcPts val="0"/>
              </a:spcBef>
              <a:spcAft>
                <a:spcPts val="0"/>
              </a:spcAft>
              <a:buClr>
                <a:schemeClr val="dk2"/>
              </a:buClr>
              <a:buSzPts val="2900"/>
              <a:buChar char="■"/>
              <a:defRPr sz="2900">
                <a:solidFill>
                  <a:schemeClr val="dk2"/>
                </a:solidFill>
              </a:defRPr>
            </a:lvl9pPr>
          </a:lstStyle>
          <a:p>
            <a:endParaRPr/>
          </a:p>
        </p:txBody>
      </p:sp>
      <p:sp>
        <p:nvSpPr>
          <p:cNvPr id="8" name="Google Shape;8;p1"/>
          <p:cNvSpPr txBox="1">
            <a:spLocks noGrp="1"/>
          </p:cNvSpPr>
          <p:nvPr>
            <p:ph type="sldNum" idx="12"/>
          </p:nvPr>
        </p:nvSpPr>
        <p:spPr>
          <a:xfrm>
            <a:off x="9906772" y="13708144"/>
            <a:ext cx="641700" cy="1156500"/>
          </a:xfrm>
          <a:prstGeom prst="rect">
            <a:avLst/>
          </a:prstGeom>
          <a:noFill/>
          <a:ln>
            <a:noFill/>
          </a:ln>
        </p:spPr>
        <p:txBody>
          <a:bodyPr spcFirstLastPara="1" wrap="square" lIns="188725" tIns="188725" rIns="188725" bIns="188725" anchor="ctr" anchorCtr="0">
            <a:normAutofit/>
          </a:bodyPr>
          <a:lstStyle>
            <a:lvl1pPr lvl="0" algn="r">
              <a:buNone/>
              <a:defRPr sz="2100">
                <a:solidFill>
                  <a:schemeClr val="dk2"/>
                </a:solidFill>
              </a:defRPr>
            </a:lvl1pPr>
            <a:lvl2pPr lvl="1" algn="r">
              <a:buNone/>
              <a:defRPr sz="2100">
                <a:solidFill>
                  <a:schemeClr val="dk2"/>
                </a:solidFill>
              </a:defRPr>
            </a:lvl2pPr>
            <a:lvl3pPr lvl="2" algn="r">
              <a:buNone/>
              <a:defRPr sz="2100">
                <a:solidFill>
                  <a:schemeClr val="dk2"/>
                </a:solidFill>
              </a:defRPr>
            </a:lvl3pPr>
            <a:lvl4pPr lvl="3" algn="r">
              <a:buNone/>
              <a:defRPr sz="2100">
                <a:solidFill>
                  <a:schemeClr val="dk2"/>
                </a:solidFill>
              </a:defRPr>
            </a:lvl4pPr>
            <a:lvl5pPr lvl="4" algn="r">
              <a:buNone/>
              <a:defRPr sz="2100">
                <a:solidFill>
                  <a:schemeClr val="dk2"/>
                </a:solidFill>
              </a:defRPr>
            </a:lvl5pPr>
            <a:lvl6pPr lvl="5" algn="r">
              <a:buNone/>
              <a:defRPr sz="2100">
                <a:solidFill>
                  <a:schemeClr val="dk2"/>
                </a:solidFill>
              </a:defRPr>
            </a:lvl6pPr>
            <a:lvl7pPr lvl="6" algn="r">
              <a:buNone/>
              <a:defRPr sz="2100">
                <a:solidFill>
                  <a:schemeClr val="dk2"/>
                </a:solidFill>
              </a:defRPr>
            </a:lvl7pPr>
            <a:lvl8pPr lvl="7" algn="r">
              <a:buNone/>
              <a:defRPr sz="2100">
                <a:solidFill>
                  <a:schemeClr val="dk2"/>
                </a:solidFill>
              </a:defRPr>
            </a:lvl8pPr>
            <a:lvl9pPr lvl="8" algn="r">
              <a:buNone/>
              <a:defRPr sz="2100">
                <a:solidFill>
                  <a:schemeClr val="dk2"/>
                </a:solidFill>
              </a:defRPr>
            </a:lvl9pPr>
          </a:lstStyle>
          <a:p>
            <a:pPr marL="0" lvl="0" indent="0" algn="r" rtl="0">
              <a:spcBef>
                <a:spcPts val="0"/>
              </a:spcBef>
              <a:spcAft>
                <a:spcPts val="0"/>
              </a:spcAft>
              <a:buNone/>
            </a:pPr>
            <a:fld id="{00000000-1234-1234-1234-123412341234}" type="slidenum">
              <a:rPr lang="en"/>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microsoft.com/office/2007/relationships/hdphoto" Target="../media/hdphoto3.wdp"/></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29347" y="-71150"/>
            <a:ext cx="10692000" cy="1519050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lang="it-IT" dirty="0"/>
          </a:p>
        </p:txBody>
      </p:sp>
      <p:sp>
        <p:nvSpPr>
          <p:cNvPr id="55" name="Google Shape;55;p13"/>
          <p:cNvSpPr txBox="1"/>
          <p:nvPr/>
        </p:nvSpPr>
        <p:spPr>
          <a:xfrm>
            <a:off x="180388" y="188251"/>
            <a:ext cx="10120200" cy="492600"/>
          </a:xfrm>
          <a:prstGeom prst="rect">
            <a:avLst/>
          </a:prstGeom>
          <a:noFill/>
          <a:ln>
            <a:noFill/>
          </a:ln>
        </p:spPr>
        <p:txBody>
          <a:bodyPr spcFirstLastPara="1" wrap="square" lIns="91425" tIns="91425" rIns="91425" bIns="91425" anchor="ctr" anchorCtr="0">
            <a:noAutofit/>
          </a:bodyPr>
          <a:lstStyle/>
          <a:p>
            <a:pPr lvl="0" algn="ctr"/>
            <a:r>
              <a:rPr lang="it-IT" sz="1600" dirty="0">
                <a:latin typeface="Poppins SemiBold"/>
                <a:ea typeface="Poppins SemiBold"/>
                <a:cs typeface="Poppins SemiBold"/>
                <a:sym typeface="Poppins SemiBold"/>
              </a:rPr>
              <a:t>TRIMESTRALE DI INFORMAZIONE DELL'OSSERVATORIO REGIONALE DEL MERCATO DEL LAVORO</a:t>
            </a:r>
          </a:p>
        </p:txBody>
      </p:sp>
      <p:sp>
        <p:nvSpPr>
          <p:cNvPr id="56" name="Google Shape;56;p13"/>
          <p:cNvSpPr/>
          <p:nvPr/>
        </p:nvSpPr>
        <p:spPr>
          <a:xfrm>
            <a:off x="-5150" y="2279342"/>
            <a:ext cx="6249900" cy="1102809"/>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59" name="Google Shape;59;p13"/>
          <p:cNvSpPr txBox="1"/>
          <p:nvPr/>
        </p:nvSpPr>
        <p:spPr>
          <a:xfrm>
            <a:off x="414039" y="1082378"/>
            <a:ext cx="7557336" cy="101563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5400" dirty="0">
                <a:latin typeface="Aleo"/>
                <a:ea typeface="Aleo"/>
                <a:cs typeface="Aleo"/>
                <a:sym typeface="Aleo"/>
              </a:rPr>
              <a:t>LAVORO </a:t>
            </a:r>
            <a:r>
              <a:rPr lang="en" sz="5400" b="1" i="1" dirty="0">
                <a:latin typeface="Aleo"/>
                <a:ea typeface="Aleo"/>
                <a:cs typeface="Aleo"/>
                <a:sym typeface="Aleo"/>
              </a:rPr>
              <a:t>FLASH</a:t>
            </a:r>
            <a:r>
              <a:rPr lang="en" sz="5400" dirty="0">
                <a:latin typeface="Aleo"/>
                <a:ea typeface="Aleo"/>
                <a:cs typeface="Aleo"/>
                <a:sym typeface="Aleo"/>
              </a:rPr>
              <a:t> | </a:t>
            </a:r>
            <a:endParaRPr sz="1050" dirty="0"/>
          </a:p>
        </p:txBody>
      </p:sp>
      <p:sp>
        <p:nvSpPr>
          <p:cNvPr id="60" name="Google Shape;60;p13"/>
          <p:cNvSpPr txBox="1"/>
          <p:nvPr/>
        </p:nvSpPr>
        <p:spPr>
          <a:xfrm>
            <a:off x="6259637" y="1150210"/>
            <a:ext cx="1400100" cy="92329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4800" b="1" dirty="0">
                <a:latin typeface="Aleo"/>
                <a:ea typeface="Aleo"/>
                <a:cs typeface="Aleo"/>
                <a:sym typeface="Aleo"/>
              </a:rPr>
              <a:t>N.5</a:t>
            </a:r>
            <a:endParaRPr sz="4800" b="1" dirty="0">
              <a:latin typeface="Aleo"/>
              <a:ea typeface="Aleo"/>
              <a:cs typeface="Aleo"/>
              <a:sym typeface="Aleo"/>
            </a:endParaRPr>
          </a:p>
        </p:txBody>
      </p:sp>
      <p:sp>
        <p:nvSpPr>
          <p:cNvPr id="64" name="Google Shape;64;p13"/>
          <p:cNvSpPr txBox="1"/>
          <p:nvPr/>
        </p:nvSpPr>
        <p:spPr>
          <a:xfrm>
            <a:off x="7716100" y="905110"/>
            <a:ext cx="5256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7200">
                <a:solidFill>
                  <a:schemeClr val="dk1"/>
                </a:solidFill>
                <a:latin typeface="Aleo"/>
                <a:ea typeface="Aleo"/>
                <a:cs typeface="Aleo"/>
                <a:sym typeface="Aleo"/>
              </a:rPr>
              <a:t>|</a:t>
            </a:r>
            <a:endParaRPr/>
          </a:p>
        </p:txBody>
      </p:sp>
      <p:sp>
        <p:nvSpPr>
          <p:cNvPr id="65" name="Google Shape;65;p13"/>
          <p:cNvSpPr txBox="1"/>
          <p:nvPr/>
        </p:nvSpPr>
        <p:spPr>
          <a:xfrm>
            <a:off x="8121225" y="1088510"/>
            <a:ext cx="2268025" cy="1046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2800" dirty="0">
                <a:solidFill>
                  <a:schemeClr val="dk1"/>
                </a:solidFill>
                <a:latin typeface="Aleo"/>
                <a:ea typeface="Aleo"/>
                <a:cs typeface="Aleo"/>
                <a:sym typeface="Aleo"/>
              </a:rPr>
              <a:t>GIUGNO</a:t>
            </a:r>
            <a:endParaRPr sz="2800" dirty="0">
              <a:solidFill>
                <a:schemeClr val="dk1"/>
              </a:solidFill>
              <a:latin typeface="Aleo"/>
              <a:ea typeface="Aleo"/>
              <a:cs typeface="Aleo"/>
              <a:sym typeface="Aleo"/>
            </a:endParaRPr>
          </a:p>
          <a:p>
            <a:pPr marL="0" lvl="0" indent="0" algn="l" rtl="0">
              <a:spcBef>
                <a:spcPts val="0"/>
              </a:spcBef>
              <a:spcAft>
                <a:spcPts val="0"/>
              </a:spcAft>
              <a:buNone/>
            </a:pPr>
            <a:r>
              <a:rPr lang="en" sz="2800" dirty="0">
                <a:solidFill>
                  <a:schemeClr val="dk1"/>
                </a:solidFill>
                <a:latin typeface="Aleo"/>
                <a:ea typeface="Aleo"/>
                <a:cs typeface="Aleo"/>
                <a:sym typeface="Aleo"/>
              </a:rPr>
              <a:t>2026</a:t>
            </a:r>
            <a:endParaRPr dirty="0"/>
          </a:p>
        </p:txBody>
      </p:sp>
      <p:pic>
        <p:nvPicPr>
          <p:cNvPr id="2" name="Immagine 1"/>
          <p:cNvPicPr>
            <a:picLocks noChangeAspect="1"/>
          </p:cNvPicPr>
          <p:nvPr/>
        </p:nvPicPr>
        <p:blipFill>
          <a:blip r:embed="rId3">
            <a:duotone>
              <a:prstClr val="black"/>
              <a:schemeClr val="bg1">
                <a:lumMod val="65000"/>
                <a:tint val="45000"/>
                <a:satMod val="400000"/>
              </a:schemeClr>
            </a:duotone>
            <a:alphaModFix amt="70000"/>
            <a:extLst>
              <a:ext uri="{BEBA8EAE-BF5A-486C-A8C5-ECC9F3942E4B}">
                <a14:imgProps xmlns:a14="http://schemas.microsoft.com/office/drawing/2010/main">
                  <a14:imgLayer r:embed="rId4">
                    <a14:imgEffect>
                      <a14:colorTemperature colorTemp="4700"/>
                    </a14:imgEffect>
                    <a14:imgEffect>
                      <a14:saturation sat="1000"/>
                    </a14:imgEffect>
                    <a14:imgEffect>
                      <a14:brightnessContrast bright="17000" contrast="-20000"/>
                    </a14:imgEffect>
                  </a14:imgLayer>
                </a14:imgProps>
              </a:ext>
              <a:ext uri="{28A0092B-C50C-407E-A947-70E740481C1C}">
                <a14:useLocalDpi xmlns:a14="http://schemas.microsoft.com/office/drawing/2010/main" val="0"/>
              </a:ext>
            </a:extLst>
          </a:blip>
          <a:stretch>
            <a:fillRect/>
          </a:stretch>
        </p:blipFill>
        <p:spPr>
          <a:xfrm>
            <a:off x="6649323" y="2279343"/>
            <a:ext cx="3385014" cy="1102809"/>
          </a:xfrm>
          <a:prstGeom prst="rect">
            <a:avLst/>
          </a:prstGeom>
        </p:spPr>
      </p:pic>
      <p:sp>
        <p:nvSpPr>
          <p:cNvPr id="3" name="CasellaDiTesto 2">
            <a:extLst>
              <a:ext uri="{FF2B5EF4-FFF2-40B4-BE49-F238E27FC236}">
                <a16:creationId xmlns:a16="http://schemas.microsoft.com/office/drawing/2014/main" id="{07D758BC-1E15-4EE5-96AA-D26852389085}"/>
              </a:ext>
            </a:extLst>
          </p:cNvPr>
          <p:cNvSpPr txBox="1"/>
          <p:nvPr/>
        </p:nvSpPr>
        <p:spPr>
          <a:xfrm>
            <a:off x="1895836" y="580268"/>
            <a:ext cx="6890028" cy="523220"/>
          </a:xfrm>
          <a:prstGeom prst="rect">
            <a:avLst/>
          </a:prstGeom>
          <a:noFill/>
        </p:spPr>
        <p:txBody>
          <a:bodyPr wrap="none" rtlCol="0">
            <a:spAutoFit/>
          </a:bodyPr>
          <a:lstStyle/>
          <a:p>
            <a:r>
              <a:rPr lang="it-IT" b="1" dirty="0">
                <a:solidFill>
                  <a:schemeClr val="tx2">
                    <a:lumMod val="50000"/>
                  </a:schemeClr>
                </a:solidFill>
                <a:effectLst/>
                <a:latin typeface="Aleo" panose="020B0604020202020204" charset="0"/>
                <a:ea typeface="Times New Roman" panose="02020603050405020304" pitchFamily="18" charset="0"/>
                <a:cs typeface="Times New Roman" panose="02020603050405020304" pitchFamily="18" charset="0"/>
              </a:rPr>
              <a:t>DIPARTIMENTO POLITICHE SOCIALI, LAVORO, ISTRUZIONE E FORMAZIONE</a:t>
            </a:r>
            <a:endParaRPr lang="it-IT" b="1" dirty="0">
              <a:solidFill>
                <a:schemeClr val="tx2">
                  <a:lumMod val="50000"/>
                </a:schemeClr>
              </a:solidFill>
              <a:effectLst/>
              <a:latin typeface="Aleo" panose="020B0604020202020204" charset="0"/>
              <a:ea typeface="Calibri" panose="020F0502020204030204" pitchFamily="34" charset="0"/>
              <a:cs typeface="Times New Roman" panose="02020603050405020304" pitchFamily="18" charset="0"/>
            </a:endParaRPr>
          </a:p>
          <a:p>
            <a:endParaRPr lang="it-IT" dirty="0">
              <a:solidFill>
                <a:schemeClr val="tx2">
                  <a:lumMod val="50000"/>
                </a:schemeClr>
              </a:solidFill>
            </a:endParaRPr>
          </a:p>
        </p:txBody>
      </p:sp>
      <p:sp>
        <p:nvSpPr>
          <p:cNvPr id="7" name="Google Shape;56;p13">
            <a:extLst>
              <a:ext uri="{FF2B5EF4-FFF2-40B4-BE49-F238E27FC236}">
                <a16:creationId xmlns:a16="http://schemas.microsoft.com/office/drawing/2014/main" id="{44E3992D-626C-EB10-F071-BCB1DC370702}"/>
              </a:ext>
            </a:extLst>
          </p:cNvPr>
          <p:cNvSpPr/>
          <p:nvPr/>
        </p:nvSpPr>
        <p:spPr>
          <a:xfrm>
            <a:off x="-6964866" y="12791442"/>
            <a:ext cx="5936994" cy="262571"/>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8" name="Google Shape;56;p13">
            <a:extLst>
              <a:ext uri="{FF2B5EF4-FFF2-40B4-BE49-F238E27FC236}">
                <a16:creationId xmlns:a16="http://schemas.microsoft.com/office/drawing/2014/main" id="{2A4C5447-1EEF-489C-767B-D84104D0F2C2}"/>
              </a:ext>
            </a:extLst>
          </p:cNvPr>
          <p:cNvSpPr/>
          <p:nvPr/>
        </p:nvSpPr>
        <p:spPr>
          <a:xfrm>
            <a:off x="-23929" y="4152253"/>
            <a:ext cx="627797" cy="641960"/>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57" name="Google Shape;57;p13"/>
          <p:cNvSpPr txBox="1"/>
          <p:nvPr/>
        </p:nvSpPr>
        <p:spPr>
          <a:xfrm>
            <a:off x="167132" y="4152254"/>
            <a:ext cx="10133456" cy="11202395"/>
          </a:xfrm>
          <a:prstGeom prst="rect">
            <a:avLst/>
          </a:prstGeom>
          <a:noFill/>
          <a:ln>
            <a:noFill/>
          </a:ln>
        </p:spPr>
        <p:txBody>
          <a:bodyPr spcFirstLastPara="1" wrap="square" lIns="91425" tIns="91425" rIns="91425" bIns="91425" anchor="t" anchorCtr="0">
            <a:spAutoFit/>
          </a:bodyPr>
          <a:lstStyle/>
          <a:p>
            <a:pPr lvl="0"/>
            <a:r>
              <a:rPr lang="it-IT" sz="2800" b="1" dirty="0">
                <a:solidFill>
                  <a:schemeClr val="bg1"/>
                </a:solidFill>
                <a:latin typeface="Aleo" panose="00000500000000000000" pitchFamily="2" charset="0"/>
                <a:ea typeface="Aleo"/>
                <a:cs typeface="Aleo"/>
                <a:sym typeface="Aleo"/>
              </a:rPr>
              <a:t>IL</a:t>
            </a:r>
            <a:r>
              <a:rPr lang="it-IT" sz="2800" b="1" dirty="0">
                <a:solidFill>
                  <a:srgbClr val="000002"/>
                </a:solidFill>
                <a:latin typeface="Aleo" panose="00000500000000000000" pitchFamily="2" charset="0"/>
                <a:ea typeface="Aleo"/>
                <a:cs typeface="Aleo"/>
                <a:sym typeface="Aleo"/>
              </a:rPr>
              <a:t> QUADRO D’INSIEME</a:t>
            </a:r>
          </a:p>
          <a:p>
            <a:r>
              <a:rPr lang="it-IT" sz="2000" dirty="0"/>
              <a:t>      </a:t>
            </a:r>
            <a:r>
              <a:rPr lang="it-IT" sz="2000" dirty="0">
                <a:latin typeface="Aleo" panose="00000500000000000000" pitchFamily="2" charset="0"/>
              </a:rPr>
              <a:t>(</a:t>
            </a:r>
            <a:r>
              <a:rPr lang="it-IT" sz="2000" i="1" dirty="0">
                <a:latin typeface="Aleo" panose="00000500000000000000" pitchFamily="2" charset="0"/>
              </a:rPr>
              <a:t>dati comunicazioni obbligatorie) </a:t>
            </a:r>
            <a:endParaRPr lang="it-IT" sz="2000" dirty="0">
              <a:latin typeface="Aleo" panose="00000500000000000000" pitchFamily="2" charset="0"/>
            </a:endParaRPr>
          </a:p>
          <a:p>
            <a:pPr lvl="0"/>
            <a:r>
              <a:rPr lang="it-IT" sz="2800" b="1" dirty="0">
                <a:solidFill>
                  <a:srgbClr val="000002"/>
                </a:solidFill>
                <a:latin typeface="Aleo" panose="00000500000000000000" pitchFamily="2" charset="0"/>
                <a:ea typeface="Aleo"/>
                <a:cs typeface="Aleo"/>
                <a:sym typeface="Aleo"/>
              </a:rPr>
              <a:t> </a:t>
            </a:r>
          </a:p>
          <a:p>
            <a:pPr lvl="0"/>
            <a:endParaRPr lang="it-IT" sz="2800" dirty="0">
              <a:solidFill>
                <a:srgbClr val="000002"/>
              </a:solidFill>
              <a:latin typeface="Aleo" panose="00000500000000000000" pitchFamily="2" charset="0"/>
              <a:ea typeface="Aleo"/>
              <a:cs typeface="Aleo"/>
              <a:sym typeface="Aleo"/>
            </a:endParaRPr>
          </a:p>
          <a:p>
            <a:pPr marR="0" rtl="0">
              <a:lnSpc>
                <a:spcPts val="4000"/>
              </a:lnSpc>
            </a:pPr>
            <a:r>
              <a:rPr lang="it-IT" sz="2800" b="0" i="1" u="none" strike="noStrike" kern="100" baseline="0" dirty="0">
                <a:latin typeface="Arial" panose="020B0604020202020204" pitchFamily="34" charset="0"/>
              </a:rPr>
              <a:t>Nel quarto trimestre 2025,</a:t>
            </a:r>
            <a:br>
              <a:rPr lang="it-IT" sz="2800" b="0" i="1" u="none" strike="noStrike" kern="100" baseline="0" dirty="0">
                <a:latin typeface="Arial" panose="020B0604020202020204" pitchFamily="34" charset="0"/>
              </a:rPr>
            </a:br>
            <a:r>
              <a:rPr lang="it-IT" sz="2800" b="0" i="1" u="none" strike="noStrike" kern="100" baseline="0" dirty="0">
                <a:latin typeface="Arial" panose="020B0604020202020204" pitchFamily="34" charset="0"/>
              </a:rPr>
              <a:t>il mercato del lavoro regionale </a:t>
            </a:r>
          </a:p>
          <a:p>
            <a:pPr marR="0" rtl="0">
              <a:lnSpc>
                <a:spcPts val="4000"/>
              </a:lnSpc>
            </a:pPr>
            <a:r>
              <a:rPr lang="it-IT" sz="2800" b="0" i="1" u="none" strike="noStrike" kern="100" baseline="0" dirty="0">
                <a:latin typeface="Arial" panose="020B0604020202020204" pitchFamily="34" charset="0"/>
              </a:rPr>
              <a:t>mostra un marcato indebolimento: le assunzioni scendono a 69.357 unità, con una flessione del 4,4% rispetto allo stesso periodo del 2024 e del 26,4% sul trimestre precedente. Il saldo tra assunzioni e cessazioni si attesta a –20.169 unità, riducendo il bilancio annuale a +2.379 posizioni lavorative: entrambi i valori rappresentano i livelli minimi dal 2018.</a:t>
            </a:r>
          </a:p>
          <a:p>
            <a:pPr marR="0" rtl="0">
              <a:lnSpc>
                <a:spcPts val="4000"/>
              </a:lnSpc>
            </a:pPr>
            <a:r>
              <a:rPr lang="it-IT" sz="2800" b="0" i="1" u="none" strike="noStrike" kern="100" baseline="0" dirty="0">
                <a:latin typeface="Arial" panose="020B0604020202020204" pitchFamily="34" charset="0"/>
              </a:rPr>
              <a:t>In questo quadro complessivamente debole emergono tuttavia alcuni elementi di tenuta: rispetto al quarto trimestre 2024 le assunzioni crescono del 4,7% nell’industria, registrano un lieve aumento della componente straniera (+0,4%) e segnano un incremento del 2,7% per i rapporti di lavoro a tempo indeterminato. Particolarmente rilevante il dato dei giovani 18–35 anni, che per questa tipologia contrattuale conseguono un saldo positivo pari a +796 unità.</a:t>
            </a:r>
          </a:p>
          <a:p>
            <a:pPr algn="just">
              <a:lnSpc>
                <a:spcPct val="107000"/>
              </a:lnSpc>
              <a:spcAft>
                <a:spcPts val="800"/>
              </a:spcAft>
            </a:pPr>
            <a:endParaRPr lang="it-IT" sz="2800" kern="100" dirty="0">
              <a:effectLst/>
              <a:latin typeface="Aleo" panose="00000500000000000000" pitchFamily="2" charset="0"/>
              <a:ea typeface="Calibri" panose="020F0502020204030204" pitchFamily="34" charset="0"/>
              <a:cs typeface="Times New Roman" panose="02020603050405020304" pitchFamily="18" charset="0"/>
            </a:endParaRPr>
          </a:p>
          <a:p>
            <a:pPr marL="57150" marR="85725" lvl="0" indent="0" algn="l" rtl="0">
              <a:lnSpc>
                <a:spcPct val="150000"/>
              </a:lnSpc>
              <a:spcBef>
                <a:spcPts val="0"/>
              </a:spcBef>
              <a:spcAft>
                <a:spcPts val="0"/>
              </a:spcAft>
              <a:buNone/>
            </a:pPr>
            <a:endParaRPr sz="2800" dirty="0">
              <a:solidFill>
                <a:srgbClr val="000002"/>
              </a:solidFill>
              <a:latin typeface="Aleo" panose="00000500000000000000" pitchFamily="2" charset="0"/>
              <a:ea typeface="Aleo"/>
              <a:cs typeface="Aleo"/>
              <a:sym typeface="Aleo"/>
            </a:endParaRPr>
          </a:p>
        </p:txBody>
      </p:sp>
      <p:sp>
        <p:nvSpPr>
          <p:cNvPr id="9" name="Google Shape;56;p13">
            <a:extLst>
              <a:ext uri="{FF2B5EF4-FFF2-40B4-BE49-F238E27FC236}">
                <a16:creationId xmlns:a16="http://schemas.microsoft.com/office/drawing/2014/main" id="{D46B055E-0FE2-E4D5-19D5-841211051AD3}"/>
              </a:ext>
            </a:extLst>
          </p:cNvPr>
          <p:cNvSpPr/>
          <p:nvPr/>
        </p:nvSpPr>
        <p:spPr>
          <a:xfrm>
            <a:off x="5576405" y="3733701"/>
            <a:ext cx="5198218" cy="2635889"/>
          </a:xfrm>
          <a:prstGeom prst="rect">
            <a:avLst/>
          </a:prstGeom>
          <a:solidFill>
            <a:schemeClr val="bg1">
              <a:lumMod val="6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solidFill>
            </a:endParaRPr>
          </a:p>
        </p:txBody>
      </p:sp>
      <p:sp>
        <p:nvSpPr>
          <p:cNvPr id="4" name="CasellaDiTesto 3">
            <a:extLst>
              <a:ext uri="{FF2B5EF4-FFF2-40B4-BE49-F238E27FC236}">
                <a16:creationId xmlns:a16="http://schemas.microsoft.com/office/drawing/2014/main" id="{B32E8521-9AFF-87A7-5E27-F736A6DA9F45}"/>
              </a:ext>
            </a:extLst>
          </p:cNvPr>
          <p:cNvSpPr txBox="1"/>
          <p:nvPr/>
        </p:nvSpPr>
        <p:spPr>
          <a:xfrm>
            <a:off x="5986597" y="3899489"/>
            <a:ext cx="3984606" cy="2308324"/>
          </a:xfrm>
          <a:prstGeom prst="rect">
            <a:avLst/>
          </a:prstGeom>
          <a:noFill/>
        </p:spPr>
        <p:txBody>
          <a:bodyPr wrap="square" rtlCol="0">
            <a:spAutoFit/>
          </a:bodyPr>
          <a:lstStyle/>
          <a:p>
            <a:r>
              <a:rPr lang="it-IT" sz="3600" b="1" dirty="0">
                <a:solidFill>
                  <a:schemeClr val="bg1"/>
                </a:solidFill>
                <a:effectLst/>
                <a:latin typeface="Aleo" panose="00000500000000000000" pitchFamily="2" charset="0"/>
                <a:ea typeface="Calibri" panose="020F0502020204030204" pitchFamily="34" charset="0"/>
              </a:rPr>
              <a:t>Andamento del mercato del lavoro nel </a:t>
            </a:r>
            <a:r>
              <a:rPr lang="it-IT" sz="3600" b="1" dirty="0">
                <a:solidFill>
                  <a:schemeClr val="bg1"/>
                </a:solidFill>
                <a:latin typeface="Aleo" panose="00000500000000000000" pitchFamily="2" charset="0"/>
                <a:ea typeface="Calibri" panose="020F0502020204030204" pitchFamily="34" charset="0"/>
              </a:rPr>
              <a:t>quarto</a:t>
            </a:r>
            <a:r>
              <a:rPr lang="it-IT" sz="3600" b="1" dirty="0">
                <a:solidFill>
                  <a:schemeClr val="bg1"/>
                </a:solidFill>
                <a:effectLst/>
                <a:latin typeface="Aleo" panose="00000500000000000000" pitchFamily="2" charset="0"/>
                <a:ea typeface="Calibri" panose="020F0502020204030204" pitchFamily="34" charset="0"/>
              </a:rPr>
              <a:t> trimestre 2025</a:t>
            </a:r>
            <a:endParaRPr lang="it-IT" sz="2800" dirty="0">
              <a:solidFill>
                <a:schemeClr val="bg1"/>
              </a:solidFill>
              <a:latin typeface="Aleo" panose="00000500000000000000"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9F3510FA-A70C-9DBC-7747-1057076CF84B}"/>
            </a:ext>
          </a:extLst>
        </p:cNvPr>
        <p:cNvGrpSpPr/>
        <p:nvPr/>
      </p:nvGrpSpPr>
      <p:grpSpPr>
        <a:xfrm>
          <a:off x="0" y="0"/>
          <a:ext cx="0" cy="0"/>
          <a:chOff x="0" y="0"/>
          <a:chExt cx="0" cy="0"/>
        </a:xfrm>
      </p:grpSpPr>
      <p:sp>
        <p:nvSpPr>
          <p:cNvPr id="70" name="Google Shape;70;p14">
            <a:extLst>
              <a:ext uri="{FF2B5EF4-FFF2-40B4-BE49-F238E27FC236}">
                <a16:creationId xmlns:a16="http://schemas.microsoft.com/office/drawing/2014/main" id="{703F98CB-17F8-D0A1-486E-CB8EC2743A03}"/>
              </a:ext>
            </a:extLst>
          </p:cNvPr>
          <p:cNvSpPr/>
          <p:nvPr/>
        </p:nvSpPr>
        <p:spPr>
          <a:xfrm>
            <a:off x="-5151" y="0"/>
            <a:ext cx="10786057" cy="1509705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 name="Google Shape;56;p13">
            <a:extLst>
              <a:ext uri="{FF2B5EF4-FFF2-40B4-BE49-F238E27FC236}">
                <a16:creationId xmlns:a16="http://schemas.microsoft.com/office/drawing/2014/main" id="{ACD85DCF-FB06-CCA0-5100-056052AE178E}"/>
              </a:ext>
            </a:extLst>
          </p:cNvPr>
          <p:cNvSpPr/>
          <p:nvPr/>
        </p:nvSpPr>
        <p:spPr>
          <a:xfrm>
            <a:off x="9269837" y="-21137"/>
            <a:ext cx="1421976" cy="1007339"/>
          </a:xfrm>
          <a:prstGeom prst="rect">
            <a:avLst/>
          </a:prstGeom>
          <a:solidFill>
            <a:schemeClr val="tx2">
              <a:lumMod val="2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7" name="Google Shape;87;p15">
            <a:extLst>
              <a:ext uri="{FF2B5EF4-FFF2-40B4-BE49-F238E27FC236}">
                <a16:creationId xmlns:a16="http://schemas.microsoft.com/office/drawing/2014/main" id="{0392F866-3C54-DCAF-7C64-1FC1D3772B76}"/>
              </a:ext>
            </a:extLst>
          </p:cNvPr>
          <p:cNvSpPr txBox="1"/>
          <p:nvPr/>
        </p:nvSpPr>
        <p:spPr>
          <a:xfrm>
            <a:off x="9631862" y="-232191"/>
            <a:ext cx="970061" cy="1007339"/>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10</a:t>
            </a:r>
            <a:endParaRPr sz="5400" b="1" dirty="0">
              <a:solidFill>
                <a:schemeClr val="bg1"/>
              </a:solidFill>
              <a:latin typeface="Aleo"/>
              <a:ea typeface="Aleo"/>
              <a:cs typeface="Aleo"/>
              <a:sym typeface="Aleo"/>
            </a:endParaRPr>
          </a:p>
        </p:txBody>
      </p:sp>
      <p:sp>
        <p:nvSpPr>
          <p:cNvPr id="5" name="Google Shape;78;p14">
            <a:extLst>
              <a:ext uri="{FF2B5EF4-FFF2-40B4-BE49-F238E27FC236}">
                <a16:creationId xmlns:a16="http://schemas.microsoft.com/office/drawing/2014/main" id="{5DE1FEF8-E4B2-5218-C6D6-DF942D7623C5}"/>
              </a:ext>
            </a:extLst>
          </p:cNvPr>
          <p:cNvSpPr txBox="1"/>
          <p:nvPr/>
        </p:nvSpPr>
        <p:spPr>
          <a:xfrm>
            <a:off x="88299" y="4246733"/>
            <a:ext cx="10513625" cy="4770506"/>
          </a:xfrm>
          <a:prstGeom prst="rect">
            <a:avLst/>
          </a:prstGeom>
          <a:noFill/>
          <a:ln>
            <a:noFill/>
          </a:ln>
        </p:spPr>
        <p:txBody>
          <a:bodyPr spcFirstLastPara="1" wrap="square" lIns="91425" tIns="91425" rIns="91425" bIns="91425" anchor="t" anchorCtr="0">
            <a:spAutoFit/>
          </a:bodyPr>
          <a:lstStyle/>
          <a:p>
            <a:pPr marL="57150" marR="85725" lvl="0">
              <a:lnSpc>
                <a:spcPct val="150000"/>
              </a:lnSpc>
              <a:spcBef>
                <a:spcPts val="600"/>
              </a:spcBef>
              <a:spcAft>
                <a:spcPts val="600"/>
              </a:spcAft>
            </a:pPr>
            <a:r>
              <a:rPr lang="it-IT" sz="2400" b="0" i="0" u="none" strike="noStrike" kern="100" baseline="0" dirty="0">
                <a:latin typeface="Arial" panose="020B0604020202020204" pitchFamily="34" charset="0"/>
              </a:rPr>
              <a:t>L’evoluzione dei tassi nel periodo 2022–2025 evidenzia un mutamento nelle modalità di utilizzo dei principali canali di ingresso nel mercato del lavoro. Per il tempo determinato si osserva un calo strutturale del tasso di trasformazione: dal 15,5% del quarto trimestre 2022 al 13,9% del quarto trimestre 2025, con valori inferiori anche nei trimestri intermedi. L’apprendistato segue invece un percorso opposto, con un miglioramento nei trimestri finali degli ultimi due anni e un incremento dal 33,0% del quarto trimestre 2023 al 47,7% del 2025.</a:t>
            </a:r>
          </a:p>
        </p:txBody>
      </p:sp>
      <p:sp>
        <p:nvSpPr>
          <p:cNvPr id="2" name="CasellaDiTesto 1">
            <a:extLst>
              <a:ext uri="{FF2B5EF4-FFF2-40B4-BE49-F238E27FC236}">
                <a16:creationId xmlns:a16="http://schemas.microsoft.com/office/drawing/2014/main" id="{C73B45D6-A57F-C768-CF7B-D401BDF92C00}"/>
              </a:ext>
            </a:extLst>
          </p:cNvPr>
          <p:cNvSpPr txBox="1"/>
          <p:nvPr/>
        </p:nvSpPr>
        <p:spPr>
          <a:xfrm>
            <a:off x="88300" y="1646313"/>
            <a:ext cx="7473521" cy="954107"/>
          </a:xfrm>
          <a:prstGeom prst="rect">
            <a:avLst/>
          </a:prstGeom>
          <a:noFill/>
        </p:spPr>
        <p:txBody>
          <a:bodyPr wrap="none" rtlCol="0">
            <a:spAutoFit/>
          </a:bodyPr>
          <a:lstStyle/>
          <a:p>
            <a:r>
              <a:rPr lang="it-IT" sz="2800" b="1" dirty="0">
                <a:solidFill>
                  <a:schemeClr val="tx1"/>
                </a:solidFill>
                <a:latin typeface="Aleo"/>
                <a:ea typeface="Aleo"/>
                <a:cs typeface="Aleo"/>
                <a:sym typeface="Aleo"/>
              </a:rPr>
              <a:t>I DATI: Tassi di trasformazione per contratto</a:t>
            </a:r>
          </a:p>
          <a:p>
            <a:endParaRPr lang="it-IT" sz="2800" dirty="0"/>
          </a:p>
        </p:txBody>
      </p:sp>
      <p:pic>
        <p:nvPicPr>
          <p:cNvPr id="3" name="Immagine 2">
            <a:extLst>
              <a:ext uri="{FF2B5EF4-FFF2-40B4-BE49-F238E27FC236}">
                <a16:creationId xmlns:a16="http://schemas.microsoft.com/office/drawing/2014/main" id="{DB256BFA-D954-6F7D-3128-732B744F201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8300" y="2354199"/>
            <a:ext cx="10513625" cy="1819540"/>
          </a:xfrm>
          <a:prstGeom prst="rect">
            <a:avLst/>
          </a:prstGeom>
          <a:noFill/>
          <a:ln>
            <a:noFill/>
          </a:ln>
        </p:spPr>
      </p:pic>
    </p:spTree>
    <p:extLst>
      <p:ext uri="{BB962C8B-B14F-4D97-AF65-F5344CB8AC3E}">
        <p14:creationId xmlns:p14="http://schemas.microsoft.com/office/powerpoint/2010/main" val="3623129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06E565C9-79AA-F1A5-1C38-93C018FEAFD0}"/>
            </a:ext>
          </a:extLst>
        </p:cNvPr>
        <p:cNvGrpSpPr/>
        <p:nvPr/>
      </p:nvGrpSpPr>
      <p:grpSpPr>
        <a:xfrm>
          <a:off x="0" y="0"/>
          <a:ext cx="0" cy="0"/>
          <a:chOff x="0" y="0"/>
          <a:chExt cx="0" cy="0"/>
        </a:xfrm>
      </p:grpSpPr>
      <p:sp>
        <p:nvSpPr>
          <p:cNvPr id="70" name="Google Shape;70;p14">
            <a:extLst>
              <a:ext uri="{FF2B5EF4-FFF2-40B4-BE49-F238E27FC236}">
                <a16:creationId xmlns:a16="http://schemas.microsoft.com/office/drawing/2014/main" id="{A7DBFB59-EB35-483F-0A3D-C1DDA6ADADAC}"/>
              </a:ext>
            </a:extLst>
          </p:cNvPr>
          <p:cNvSpPr/>
          <p:nvPr/>
        </p:nvSpPr>
        <p:spPr>
          <a:xfrm>
            <a:off x="-5151" y="0"/>
            <a:ext cx="10786057" cy="1509705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14">
            <a:extLst>
              <a:ext uri="{FF2B5EF4-FFF2-40B4-BE49-F238E27FC236}">
                <a16:creationId xmlns:a16="http://schemas.microsoft.com/office/drawing/2014/main" id="{B6EC32C0-3693-A647-22CF-9CCB008FCC67}"/>
              </a:ext>
            </a:extLst>
          </p:cNvPr>
          <p:cNvSpPr txBox="1"/>
          <p:nvPr/>
        </p:nvSpPr>
        <p:spPr>
          <a:xfrm>
            <a:off x="294539" y="22301"/>
            <a:ext cx="10171169" cy="9354065"/>
          </a:xfrm>
          <a:prstGeom prst="rect">
            <a:avLst/>
          </a:prstGeom>
          <a:solidFill>
            <a:schemeClr val="tx2">
              <a:lumMod val="75000"/>
            </a:schemeClr>
          </a:solidFill>
          <a:ln>
            <a:noFill/>
          </a:ln>
        </p:spPr>
        <p:txBody>
          <a:bodyPr spcFirstLastPara="1" wrap="square" lIns="91425" tIns="91425" rIns="91425" bIns="91425" anchor="t" anchorCtr="0">
            <a:normAutofit/>
          </a:bodyPr>
          <a:lstStyle/>
          <a:p>
            <a:pPr marL="57150" marR="85725" lvl="0">
              <a:lnSpc>
                <a:spcPts val="2880"/>
              </a:lnSpc>
              <a:spcBef>
                <a:spcPts val="600"/>
              </a:spcBef>
              <a:spcAft>
                <a:spcPts val="600"/>
              </a:spcAft>
            </a:pPr>
            <a:endParaRPr lang="it-IT" sz="2400" b="1" dirty="0">
              <a:solidFill>
                <a:schemeClr val="tx1"/>
              </a:solidFill>
              <a:latin typeface="Aleo"/>
              <a:ea typeface="Aleo"/>
              <a:cs typeface="Aleo"/>
              <a:sym typeface="Aleo"/>
            </a:endParaRPr>
          </a:p>
        </p:txBody>
      </p:sp>
      <p:sp>
        <p:nvSpPr>
          <p:cNvPr id="78" name="Google Shape;78;p14">
            <a:extLst>
              <a:ext uri="{FF2B5EF4-FFF2-40B4-BE49-F238E27FC236}">
                <a16:creationId xmlns:a16="http://schemas.microsoft.com/office/drawing/2014/main" id="{1ABBCAE5-3BB5-4C18-6D83-164D3AA39EC4}"/>
              </a:ext>
            </a:extLst>
          </p:cNvPr>
          <p:cNvSpPr txBox="1"/>
          <p:nvPr/>
        </p:nvSpPr>
        <p:spPr>
          <a:xfrm>
            <a:off x="418609" y="-424689"/>
            <a:ext cx="4567335" cy="9353812"/>
          </a:xfrm>
          <a:prstGeom prst="rect">
            <a:avLst/>
          </a:prstGeom>
          <a:noFill/>
          <a:ln>
            <a:noFill/>
          </a:ln>
        </p:spPr>
        <p:txBody>
          <a:bodyPr spcFirstLastPara="1" wrap="square" lIns="91425" tIns="91425" rIns="91425" bIns="91425" anchor="t" anchorCtr="0">
            <a:spAutoFit/>
          </a:bodyPr>
          <a:lstStyle/>
          <a:p>
            <a:pPr marL="57150" marR="85725" lvl="0">
              <a:lnSpc>
                <a:spcPts val="2880"/>
              </a:lnSpc>
              <a:spcBef>
                <a:spcPts val="600"/>
              </a:spcBef>
              <a:spcAft>
                <a:spcPts val="600"/>
              </a:spcAft>
            </a:pPr>
            <a:endParaRPr lang="it-IT" sz="2400" b="1" i="0" u="none" strike="noStrike" kern="100" baseline="0" dirty="0">
              <a:solidFill>
                <a:schemeClr val="tx1"/>
              </a:solidFill>
              <a:latin typeface="Aleo"/>
              <a:sym typeface="Aleo"/>
            </a:endParaRPr>
          </a:p>
          <a:p>
            <a:pPr marL="57150" marR="85725" lvl="0">
              <a:lnSpc>
                <a:spcPts val="2880"/>
              </a:lnSpc>
              <a:spcBef>
                <a:spcPts val="600"/>
              </a:spcBef>
              <a:spcAft>
                <a:spcPts val="600"/>
              </a:spcAft>
            </a:pPr>
            <a:r>
              <a:rPr lang="it-IT" sz="2400" b="1" kern="100" dirty="0">
                <a:solidFill>
                  <a:schemeClr val="tx1"/>
                </a:solidFill>
                <a:latin typeface="Aleo"/>
                <a:sym typeface="Aleo"/>
              </a:rPr>
              <a:t>TRASFORMAZIONI E TASSO DI TRASFORMAZIONE PER SETTORE</a:t>
            </a:r>
          </a:p>
          <a:p>
            <a:pPr marL="57150" marR="85725" lvl="0">
              <a:lnSpc>
                <a:spcPts val="2880"/>
              </a:lnSpc>
              <a:spcBef>
                <a:spcPts val="600"/>
              </a:spcBef>
              <a:spcAft>
                <a:spcPts val="600"/>
              </a:spcAft>
            </a:pPr>
            <a:r>
              <a:rPr lang="it-IT" sz="2400" b="1" kern="100" dirty="0">
                <a:solidFill>
                  <a:schemeClr val="tx1"/>
                </a:solidFill>
                <a:latin typeface="Aleo"/>
                <a:sym typeface="Aleo"/>
              </a:rPr>
              <a:t> </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L’analisi delle trasformazioni per macro‑settore richiede una precisazione metodologica: il tasso settoriale è calcolato sul totale delle assunzioni del comparto, includendo anche i rapporti non trasformabili. Ne derivano valori percentuali strutturalmente più bassi rispetto ai tassi presentati nella sezione precedente, costruiti sulle sole assunzioni a termine e in apprendistato. I tassi settoriali vanno quindi letti come indicatori della propensione generale alla stabilizzazione all’interno di ciascun settore.</a:t>
            </a:r>
          </a:p>
        </p:txBody>
      </p:sp>
      <p:sp>
        <p:nvSpPr>
          <p:cNvPr id="6" name="Google Shape;78;p14">
            <a:extLst>
              <a:ext uri="{FF2B5EF4-FFF2-40B4-BE49-F238E27FC236}">
                <a16:creationId xmlns:a16="http://schemas.microsoft.com/office/drawing/2014/main" id="{41A23558-785E-60FE-5007-D0278860311E}"/>
              </a:ext>
            </a:extLst>
          </p:cNvPr>
          <p:cNvSpPr txBox="1"/>
          <p:nvPr/>
        </p:nvSpPr>
        <p:spPr>
          <a:xfrm>
            <a:off x="5314684" y="178040"/>
            <a:ext cx="4962273" cy="8148354"/>
          </a:xfrm>
          <a:prstGeom prst="rect">
            <a:avLst/>
          </a:prstGeom>
          <a:noFill/>
          <a:ln>
            <a:noFill/>
          </a:ln>
        </p:spPr>
        <p:txBody>
          <a:bodyPr spcFirstLastPara="1" wrap="square" lIns="91425" tIns="91425" rIns="91425" bIns="91425" anchor="t" anchorCtr="0">
            <a:spAutoFit/>
          </a:bodyPr>
          <a:lstStyle/>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Nonostante il livello più contenuto, la lettura settoriale conferma una forte polarizzazione. L’industria presenta i valori più elevati, con tassi che nei trimestri di chiusura oscillano tra il 21% e il 24%, confermandosi il principale ambito di transizione verso il tempo indeterminato. Le costruzioni mostrano una propensione intermedia, con valori compresi tra il 12% e il 16%. I servizi, pur concentrando la quota più ampia di assunzioni, registrano tassi sensibilmente inferiori (4%–7%), riflettendo una maggiore rotazione e un uso più intenso di rapporti di breve durata. L’agricoltura, infine, presenta valori molto contenuti, coerenti con l’elevata stagionalità del settore.</a:t>
            </a:r>
          </a:p>
        </p:txBody>
      </p:sp>
      <p:sp>
        <p:nvSpPr>
          <p:cNvPr id="7" name="CasellaDiTesto 6">
            <a:extLst>
              <a:ext uri="{FF2B5EF4-FFF2-40B4-BE49-F238E27FC236}">
                <a16:creationId xmlns:a16="http://schemas.microsoft.com/office/drawing/2014/main" id="{6E41A982-6244-C5E1-EA51-84BADE13BA12}"/>
              </a:ext>
            </a:extLst>
          </p:cNvPr>
          <p:cNvSpPr txBox="1"/>
          <p:nvPr/>
        </p:nvSpPr>
        <p:spPr>
          <a:xfrm>
            <a:off x="264607" y="9801055"/>
            <a:ext cx="7473521" cy="954107"/>
          </a:xfrm>
          <a:prstGeom prst="rect">
            <a:avLst/>
          </a:prstGeom>
          <a:noFill/>
        </p:spPr>
        <p:txBody>
          <a:bodyPr wrap="none" rtlCol="0">
            <a:spAutoFit/>
          </a:bodyPr>
          <a:lstStyle/>
          <a:p>
            <a:r>
              <a:rPr lang="it-IT" sz="2800" b="1" dirty="0">
                <a:solidFill>
                  <a:schemeClr val="tx1"/>
                </a:solidFill>
                <a:latin typeface="Aleo"/>
                <a:ea typeface="Aleo"/>
                <a:cs typeface="Aleo"/>
                <a:sym typeface="Aleo"/>
              </a:rPr>
              <a:t>I DATI: Tassi di trasformazione per contratto</a:t>
            </a:r>
          </a:p>
          <a:p>
            <a:endParaRPr lang="it-IT" sz="2800" dirty="0"/>
          </a:p>
        </p:txBody>
      </p:sp>
      <p:pic>
        <p:nvPicPr>
          <p:cNvPr id="8" name="Immagine 7">
            <a:extLst>
              <a:ext uri="{FF2B5EF4-FFF2-40B4-BE49-F238E27FC236}">
                <a16:creationId xmlns:a16="http://schemas.microsoft.com/office/drawing/2014/main" id="{A62E203C-48BF-C5EE-7BF0-E6658642404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5951" y="10649322"/>
            <a:ext cx="10308343" cy="2280285"/>
          </a:xfrm>
          <a:prstGeom prst="rect">
            <a:avLst/>
          </a:prstGeom>
          <a:noFill/>
          <a:ln>
            <a:noFill/>
          </a:ln>
        </p:spPr>
      </p:pic>
      <p:sp>
        <p:nvSpPr>
          <p:cNvPr id="10" name="Google Shape;56;p13">
            <a:extLst>
              <a:ext uri="{FF2B5EF4-FFF2-40B4-BE49-F238E27FC236}">
                <a16:creationId xmlns:a16="http://schemas.microsoft.com/office/drawing/2014/main" id="{857321AF-7E0F-E4EA-F0A4-C2B594D1963A}"/>
              </a:ext>
            </a:extLst>
          </p:cNvPr>
          <p:cNvSpPr/>
          <p:nvPr/>
        </p:nvSpPr>
        <p:spPr>
          <a:xfrm>
            <a:off x="4563881" y="13998170"/>
            <a:ext cx="1421976" cy="1007339"/>
          </a:xfrm>
          <a:prstGeom prst="rect">
            <a:avLst/>
          </a:prstGeom>
          <a:solidFill>
            <a:schemeClr val="tx2">
              <a:lumMod val="2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2" name="Google Shape;87;p15">
            <a:extLst>
              <a:ext uri="{FF2B5EF4-FFF2-40B4-BE49-F238E27FC236}">
                <a16:creationId xmlns:a16="http://schemas.microsoft.com/office/drawing/2014/main" id="{41ADCA40-EEFF-94B7-1C5D-174DCA308913}"/>
              </a:ext>
            </a:extLst>
          </p:cNvPr>
          <p:cNvSpPr txBox="1"/>
          <p:nvPr/>
        </p:nvSpPr>
        <p:spPr>
          <a:xfrm>
            <a:off x="4829654" y="13787116"/>
            <a:ext cx="970061" cy="1007339"/>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11</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26675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5"/>
          <p:cNvSpPr/>
          <p:nvPr/>
        </p:nvSpPr>
        <p:spPr>
          <a:xfrm>
            <a:off x="-5150" y="-70275"/>
            <a:ext cx="10692000" cy="15190500"/>
          </a:xfrm>
          <a:prstGeom prst="rect">
            <a:avLst/>
          </a:prstGeom>
          <a:solidFill>
            <a:srgbClr val="F3F3F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15"/>
          <p:cNvSpPr txBox="1"/>
          <p:nvPr/>
        </p:nvSpPr>
        <p:spPr>
          <a:xfrm>
            <a:off x="124966" y="103487"/>
            <a:ext cx="4471097" cy="9377398"/>
          </a:xfrm>
          <a:prstGeom prst="rect">
            <a:avLst/>
          </a:prstGeom>
          <a:noFill/>
          <a:ln>
            <a:noFill/>
          </a:ln>
        </p:spPr>
        <p:txBody>
          <a:bodyPr spcFirstLastPara="1" wrap="square" lIns="91425" tIns="91425" rIns="91425" bIns="91425" anchor="t" anchorCtr="0">
            <a:noAutofit/>
          </a:bodyPr>
          <a:lstStyle/>
          <a:p>
            <a:pPr lvl="0"/>
            <a:r>
              <a:rPr lang="it-IT" sz="2400" b="1" dirty="0">
                <a:latin typeface="Aleo"/>
                <a:ea typeface="Aleo"/>
                <a:cs typeface="Aleo"/>
                <a:sym typeface="Aleo"/>
              </a:rPr>
              <a:t>CONTRATTI</a:t>
            </a:r>
            <a:endParaRPr lang="it-IT" sz="2400" dirty="0">
              <a:latin typeface="Aleo"/>
              <a:ea typeface="Aleo"/>
              <a:cs typeface="Aleo"/>
              <a:sym typeface="Aleo"/>
            </a:endParaRPr>
          </a:p>
          <a:p>
            <a:pPr lvl="0"/>
            <a:r>
              <a:rPr lang="it-IT" sz="2400" dirty="0">
                <a:latin typeface="Aleo"/>
                <a:ea typeface="Aleo"/>
                <a:cs typeface="Aleo"/>
                <a:sym typeface="Aleo"/>
              </a:rPr>
              <a:t>Nel quarto trimestre 2025 il saldo tra assunzioni e cessazioni si attesta a -20.169 unità, un valore più sfavorevole rispetto allo stesso periodo del 2024, quando la perdita era pari a -18.662 posizioni lavorative. Il disavanzo è determinato in larga parte dai contratti di lavoro alle dipendenze (-17.832), all’interno dei quali solo il tempo indeterminato registra un saldo positivo (+340), pur risultando in netto calo rispetto al corrispondente periodo dell’anno precedente.</a:t>
            </a:r>
          </a:p>
          <a:p>
            <a:pPr lvl="0"/>
            <a:r>
              <a:rPr lang="it-IT" sz="2400" dirty="0">
                <a:latin typeface="Aleo"/>
                <a:ea typeface="Aleo"/>
                <a:cs typeface="Aleo"/>
                <a:sym typeface="Aleo"/>
              </a:rPr>
              <a:t>Il tempo determinato perde 15.614 posizioni, un valore in linea con quanto osservato nei trimestri di chiusura degli anni precedenti: -15.272 nel 2022, </a:t>
            </a:r>
            <a:br>
              <a:rPr lang="it-IT" sz="2400" dirty="0">
                <a:latin typeface="Aleo"/>
                <a:ea typeface="Aleo"/>
                <a:cs typeface="Aleo"/>
                <a:sym typeface="Aleo"/>
              </a:rPr>
            </a:br>
            <a:r>
              <a:rPr lang="it-IT" sz="2400" dirty="0">
                <a:latin typeface="Aleo"/>
                <a:ea typeface="Aleo"/>
                <a:cs typeface="Aleo"/>
                <a:sym typeface="Aleo"/>
              </a:rPr>
              <a:t>-15.812 nel 2023 e -15.699 nel 2024.</a:t>
            </a:r>
          </a:p>
        </p:txBody>
      </p:sp>
      <p:sp>
        <p:nvSpPr>
          <p:cNvPr id="2" name="Google Shape;88;p15">
            <a:extLst>
              <a:ext uri="{FF2B5EF4-FFF2-40B4-BE49-F238E27FC236}">
                <a16:creationId xmlns:a16="http://schemas.microsoft.com/office/drawing/2014/main" id="{2AFD10E8-9329-FEA6-323A-60B81A22763E}"/>
              </a:ext>
            </a:extLst>
          </p:cNvPr>
          <p:cNvSpPr txBox="1"/>
          <p:nvPr/>
        </p:nvSpPr>
        <p:spPr>
          <a:xfrm>
            <a:off x="4978207" y="204948"/>
            <a:ext cx="5220558" cy="3311101"/>
          </a:xfrm>
          <a:prstGeom prst="rect">
            <a:avLst/>
          </a:prstGeom>
          <a:noFill/>
          <a:ln>
            <a:noFill/>
          </a:ln>
        </p:spPr>
        <p:txBody>
          <a:bodyPr spcFirstLastPara="1" wrap="square" lIns="91425" tIns="91425" rIns="91425" bIns="91425" anchor="t" anchorCtr="0">
            <a:noAutofit/>
          </a:bodyPr>
          <a:lstStyle/>
          <a:p>
            <a:pPr lvl="0"/>
            <a:r>
              <a:rPr lang="it-IT" sz="3600" b="1" dirty="0">
                <a:solidFill>
                  <a:schemeClr val="tx1"/>
                </a:solidFill>
                <a:latin typeface="Aleo"/>
                <a:ea typeface="Aleo"/>
                <a:cs typeface="Aleo"/>
                <a:sym typeface="Aleo"/>
              </a:rPr>
              <a:t>I SALDI TRA ASSUNZIONI E CESSAZIONI</a:t>
            </a:r>
          </a:p>
        </p:txBody>
      </p:sp>
      <p:sp>
        <p:nvSpPr>
          <p:cNvPr id="10" name="Google Shape;56;p13"/>
          <p:cNvSpPr/>
          <p:nvPr/>
        </p:nvSpPr>
        <p:spPr>
          <a:xfrm>
            <a:off x="8903369" y="169429"/>
            <a:ext cx="1523992"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1" name="Google Shape;87;p15"/>
          <p:cNvSpPr txBox="1"/>
          <p:nvPr/>
        </p:nvSpPr>
        <p:spPr>
          <a:xfrm>
            <a:off x="9165489" y="343365"/>
            <a:ext cx="1084758"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12</a:t>
            </a:r>
            <a:endParaRPr sz="5400" b="1" dirty="0">
              <a:solidFill>
                <a:schemeClr val="bg1"/>
              </a:solidFill>
              <a:latin typeface="Aleo"/>
              <a:ea typeface="Aleo"/>
              <a:cs typeface="Aleo"/>
              <a:sym typeface="Aleo"/>
            </a:endParaRPr>
          </a:p>
        </p:txBody>
      </p:sp>
      <p:sp>
        <p:nvSpPr>
          <p:cNvPr id="5" name="Google Shape;88;p15">
            <a:extLst>
              <a:ext uri="{FF2B5EF4-FFF2-40B4-BE49-F238E27FC236}">
                <a16:creationId xmlns:a16="http://schemas.microsoft.com/office/drawing/2014/main" id="{A23A7DCD-2289-DD37-78E3-D0BCC92C67B0}"/>
              </a:ext>
            </a:extLst>
          </p:cNvPr>
          <p:cNvSpPr txBox="1"/>
          <p:nvPr/>
        </p:nvSpPr>
        <p:spPr>
          <a:xfrm>
            <a:off x="4953882" y="2609850"/>
            <a:ext cx="5473479" cy="6667500"/>
          </a:xfrm>
          <a:prstGeom prst="rect">
            <a:avLst/>
          </a:prstGeom>
          <a:noFill/>
          <a:ln>
            <a:noFill/>
          </a:ln>
        </p:spPr>
        <p:txBody>
          <a:bodyPr spcFirstLastPara="1" wrap="square" lIns="91425" tIns="91425" rIns="91425" bIns="91425" anchor="t" anchorCtr="0">
            <a:noAutofit/>
          </a:bodyPr>
          <a:lstStyle/>
          <a:p>
            <a:pPr lvl="0"/>
            <a:r>
              <a:rPr lang="it-IT" sz="2400" dirty="0">
                <a:latin typeface="Aleo"/>
                <a:ea typeface="Aleo"/>
                <a:cs typeface="Aleo"/>
                <a:sym typeface="Aleo"/>
              </a:rPr>
              <a:t>Si tratta dunque di un andamento strutturale, che riflette la forte stagionalità del periodo. Il saldo è negativo anche per l’apprendistato</a:t>
            </a:r>
            <a:br>
              <a:rPr lang="it-IT" sz="2400" dirty="0">
                <a:latin typeface="Aleo"/>
                <a:ea typeface="Aleo"/>
                <a:cs typeface="Aleo"/>
                <a:sym typeface="Aleo"/>
              </a:rPr>
            </a:br>
            <a:r>
              <a:rPr lang="it-IT" sz="2400" dirty="0">
                <a:latin typeface="Aleo"/>
                <a:ea typeface="Aleo"/>
                <a:cs typeface="Aleo"/>
                <a:sym typeface="Aleo"/>
              </a:rPr>
              <a:t>(-567) e per la somministrazione </a:t>
            </a:r>
            <a:br>
              <a:rPr lang="it-IT" sz="2400" dirty="0">
                <a:latin typeface="Aleo"/>
                <a:ea typeface="Aleo"/>
                <a:cs typeface="Aleo"/>
                <a:sym typeface="Aleo"/>
              </a:rPr>
            </a:br>
            <a:r>
              <a:rPr lang="it-IT" sz="2400" dirty="0">
                <a:latin typeface="Aleo"/>
                <a:ea typeface="Aleo"/>
                <a:cs typeface="Aleo"/>
                <a:sym typeface="Aleo"/>
              </a:rPr>
              <a:t>(-1.991).</a:t>
            </a:r>
          </a:p>
          <a:p>
            <a:pPr lvl="0"/>
            <a:r>
              <a:rPr lang="it-IT" sz="2400" dirty="0">
                <a:latin typeface="Aleo"/>
                <a:ea typeface="Aleo"/>
                <a:cs typeface="Aleo"/>
                <a:sym typeface="Aleo"/>
              </a:rPr>
              <a:t>Tra gli altri contratti, che complessivamente registrano una perdita di 2.337 posizioni lavorative, solo il lavoro domestico presenta un saldo positivo. Il parasubordinato contribuisce in misura determinante al risultato dell’aggregato, con un disavanzo pari a -1.867 unità.</a:t>
            </a:r>
          </a:p>
        </p:txBody>
      </p:sp>
      <p:sp>
        <p:nvSpPr>
          <p:cNvPr id="7" name="CasellaDiTesto 6">
            <a:extLst>
              <a:ext uri="{FF2B5EF4-FFF2-40B4-BE49-F238E27FC236}">
                <a16:creationId xmlns:a16="http://schemas.microsoft.com/office/drawing/2014/main" id="{44046FB1-4008-E7EF-EC51-86144A55CC0F}"/>
              </a:ext>
            </a:extLst>
          </p:cNvPr>
          <p:cNvSpPr txBox="1"/>
          <p:nvPr/>
        </p:nvSpPr>
        <p:spPr>
          <a:xfrm>
            <a:off x="124966" y="9516404"/>
            <a:ext cx="7473521" cy="954107"/>
          </a:xfrm>
          <a:prstGeom prst="rect">
            <a:avLst/>
          </a:prstGeom>
          <a:noFill/>
        </p:spPr>
        <p:txBody>
          <a:bodyPr wrap="none" rtlCol="0">
            <a:spAutoFit/>
          </a:bodyPr>
          <a:lstStyle/>
          <a:p>
            <a:r>
              <a:rPr lang="it-IT" sz="2800" b="1" dirty="0">
                <a:solidFill>
                  <a:schemeClr val="tx1"/>
                </a:solidFill>
                <a:latin typeface="Aleo"/>
                <a:ea typeface="Aleo"/>
                <a:cs typeface="Aleo"/>
                <a:sym typeface="Aleo"/>
              </a:rPr>
              <a:t>I DATI: Tassi di trasformazione per contratto</a:t>
            </a:r>
          </a:p>
          <a:p>
            <a:endParaRPr lang="it-IT" sz="2800" dirty="0"/>
          </a:p>
        </p:txBody>
      </p:sp>
      <p:pic>
        <p:nvPicPr>
          <p:cNvPr id="8" name="Immagine 7">
            <a:extLst>
              <a:ext uri="{FF2B5EF4-FFF2-40B4-BE49-F238E27FC236}">
                <a16:creationId xmlns:a16="http://schemas.microsoft.com/office/drawing/2014/main" id="{A7D0DB33-F584-E876-1226-91FE6E35AAE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4966" y="10106471"/>
            <a:ext cx="10229965" cy="4591703"/>
          </a:xfrm>
          <a:prstGeom prst="rect">
            <a:avLst/>
          </a:prstGeom>
          <a:noFill/>
          <a:ln>
            <a:noFill/>
          </a:ln>
        </p:spPr>
      </p:pic>
    </p:spTree>
    <p:extLst>
      <p:ext uri="{BB962C8B-B14F-4D97-AF65-F5344CB8AC3E}">
        <p14:creationId xmlns:p14="http://schemas.microsoft.com/office/powerpoint/2010/main" val="3491170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15" name="Ovale 14">
            <a:extLst>
              <a:ext uri="{FF2B5EF4-FFF2-40B4-BE49-F238E27FC236}">
                <a16:creationId xmlns:a16="http://schemas.microsoft.com/office/drawing/2014/main" id="{DF7AAE32-4286-AEA8-5175-0AF838E1586F}"/>
              </a:ext>
            </a:extLst>
          </p:cNvPr>
          <p:cNvSpPr/>
          <p:nvPr/>
        </p:nvSpPr>
        <p:spPr>
          <a:xfrm>
            <a:off x="-4143252" y="8824222"/>
            <a:ext cx="17863457" cy="16490950"/>
          </a:xfrm>
          <a:prstGeom prst="ellipse">
            <a:avLst/>
          </a:prstGeom>
          <a:solidFill>
            <a:schemeClr val="bg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dirty="0"/>
          </a:p>
        </p:txBody>
      </p:sp>
      <p:sp>
        <p:nvSpPr>
          <p:cNvPr id="16" name="Ovale 15">
            <a:extLst>
              <a:ext uri="{FF2B5EF4-FFF2-40B4-BE49-F238E27FC236}">
                <a16:creationId xmlns:a16="http://schemas.microsoft.com/office/drawing/2014/main" id="{75C0A6B3-C189-221D-6888-EE4208D1F2B2}"/>
              </a:ext>
            </a:extLst>
          </p:cNvPr>
          <p:cNvSpPr/>
          <p:nvPr/>
        </p:nvSpPr>
        <p:spPr>
          <a:xfrm>
            <a:off x="-4143252" y="-10195821"/>
            <a:ext cx="17863457" cy="16490950"/>
          </a:xfrm>
          <a:prstGeom prst="ellipse">
            <a:avLst/>
          </a:prstGeom>
          <a:solidFill>
            <a:schemeClr val="bg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a:p>
        </p:txBody>
      </p:sp>
      <p:sp>
        <p:nvSpPr>
          <p:cNvPr id="13" name="Google Shape;78;p14">
            <a:extLst>
              <a:ext uri="{FF2B5EF4-FFF2-40B4-BE49-F238E27FC236}">
                <a16:creationId xmlns:a16="http://schemas.microsoft.com/office/drawing/2014/main" id="{CAFA583E-5A55-F0E8-06C4-3D2BE15213DD}"/>
              </a:ext>
            </a:extLst>
          </p:cNvPr>
          <p:cNvSpPr txBox="1"/>
          <p:nvPr/>
        </p:nvSpPr>
        <p:spPr>
          <a:xfrm>
            <a:off x="0" y="16931"/>
            <a:ext cx="10439400" cy="14650134"/>
          </a:xfrm>
          <a:prstGeom prst="rect">
            <a:avLst/>
          </a:prstGeom>
          <a:noFill/>
          <a:ln>
            <a:noFill/>
          </a:ln>
        </p:spPr>
        <p:txBody>
          <a:bodyPr spcFirstLastPara="1" wrap="square" lIns="91425" tIns="91425" rIns="91425" bIns="91425" anchor="t" anchorCtr="0">
            <a:spAutoFit/>
          </a:bodyPr>
          <a:lstStyle/>
          <a:p>
            <a:pPr marL="57150" marR="85725" lvl="0">
              <a:lnSpc>
                <a:spcPct val="150000"/>
              </a:lnSpc>
              <a:spcBef>
                <a:spcPts val="600"/>
              </a:spcBef>
              <a:spcAft>
                <a:spcPts val="600"/>
              </a:spcAft>
            </a:pPr>
            <a:r>
              <a:rPr lang="it-IT" sz="2800" b="1" dirty="0">
                <a:solidFill>
                  <a:schemeClr val="tx1"/>
                </a:solidFill>
                <a:latin typeface="Aleo"/>
                <a:ea typeface="Aleo"/>
                <a:cs typeface="Aleo"/>
                <a:sym typeface="Aleo"/>
              </a:rPr>
              <a:t>Qualifiche</a:t>
            </a:r>
          </a:p>
          <a:p>
            <a:pPr marL="57150" marR="85725" lvl="0">
              <a:spcBef>
                <a:spcPts val="600"/>
              </a:spcBef>
              <a:spcAft>
                <a:spcPts val="600"/>
              </a:spcAft>
            </a:pPr>
            <a:r>
              <a:rPr lang="it-IT" sz="2400" dirty="0">
                <a:solidFill>
                  <a:schemeClr val="tx1"/>
                </a:solidFill>
                <a:latin typeface="Aleo"/>
                <a:ea typeface="Aleo"/>
                <a:cs typeface="Aleo"/>
                <a:sym typeface="Aleo"/>
              </a:rPr>
              <a:t>Quasi tutte le principali qualifiche professionali presentano saldi negativi, con valori spesso più sfavorevoli rispetto al quarto trimestre 2024. L’unica eccezione è rappresentata dalle professioni intellettuali, scientifiche e di elevata specializzazione, che registrano un saldo positivo pari a 622 unità, seppur inferiore del 34,5% rispetto al dato tendenziale.</a:t>
            </a:r>
          </a:p>
          <a:p>
            <a:pPr marL="57150" marR="85725" lvl="0">
              <a:spcBef>
                <a:spcPts val="600"/>
              </a:spcBef>
              <a:spcAft>
                <a:spcPts val="600"/>
              </a:spcAft>
            </a:pPr>
            <a:r>
              <a:rPr lang="it-IT" sz="2400" dirty="0">
                <a:solidFill>
                  <a:schemeClr val="tx1"/>
                </a:solidFill>
                <a:latin typeface="Aleo"/>
                <a:ea typeface="Aleo"/>
                <a:cs typeface="Aleo"/>
                <a:sym typeface="Aleo"/>
              </a:rPr>
              <a:t>Le qualifiche che incidono maggiormente sul risultato complessivo sono le professioni qualificate nelle attività commerciali e nei servizi e le professioni non qualificate. Nel primo caso il deficit si attesta a -2.324 posizioni lavorative, pari a circa il 10% del saldo complessivo, e risulta quasi doppio (+97,3%) rispetto a quello registrato nel quarto trimestre 2024. Nel secondo caso la differenza tra assunzioni e cessazioni è particolarmente ampia (-10.943 unità), ma il valore risulta sostanzialmente allineato ai corrispondenti trimestri degli anni precedenti. Si tratta dunque di una dinamica strutturale del mercato del lavoro regionale, verosimilmente connessa alla forte stagionalità che caratterizza tali profili, la cui domanda cresce nei mesi estivi e si ridimensiona nel trimestre di chiusura dell’anno.</a:t>
            </a:r>
          </a:p>
          <a:p>
            <a:pPr marL="57150" marR="85725" lvl="0">
              <a:lnSpc>
                <a:spcPct val="150000"/>
              </a:lnSpc>
              <a:spcBef>
                <a:spcPts val="600"/>
              </a:spcBef>
              <a:spcAft>
                <a:spcPts val="600"/>
              </a:spcAft>
            </a:pPr>
            <a:r>
              <a:rPr lang="it-IT" sz="2800" b="1" dirty="0">
                <a:solidFill>
                  <a:schemeClr val="tx1"/>
                </a:solidFill>
                <a:latin typeface="Aleo"/>
                <a:ea typeface="Aleo"/>
                <a:cs typeface="Aleo"/>
                <a:sym typeface="Aleo"/>
              </a:rPr>
              <a:t>Genere</a:t>
            </a:r>
          </a:p>
          <a:p>
            <a:pPr marL="57150" marR="85725" lvl="0">
              <a:spcBef>
                <a:spcPts val="600"/>
              </a:spcBef>
              <a:spcAft>
                <a:spcPts val="600"/>
              </a:spcAft>
            </a:pPr>
            <a:r>
              <a:rPr lang="it-IT" sz="2400" dirty="0">
                <a:solidFill>
                  <a:schemeClr val="tx1"/>
                </a:solidFill>
                <a:latin typeface="Aleo"/>
                <a:ea typeface="Aleo"/>
                <a:cs typeface="Aleo"/>
                <a:sym typeface="Aleo"/>
              </a:rPr>
              <a:t>Entrambe le componenti di genere registrano saldi negativi, ma quello maschile risulta oltre tre volte superiore a quello femminile (-15.285 e </a:t>
            </a:r>
            <a:br>
              <a:rPr lang="it-IT" sz="2400" dirty="0">
                <a:solidFill>
                  <a:schemeClr val="tx1"/>
                </a:solidFill>
                <a:latin typeface="Aleo"/>
                <a:ea typeface="Aleo"/>
                <a:cs typeface="Aleo"/>
                <a:sym typeface="Aleo"/>
              </a:rPr>
            </a:br>
            <a:r>
              <a:rPr lang="it-IT" sz="2400" dirty="0">
                <a:solidFill>
                  <a:schemeClr val="tx1"/>
                </a:solidFill>
                <a:latin typeface="Aleo"/>
                <a:ea typeface="Aleo"/>
                <a:cs typeface="Aleo"/>
                <a:sym typeface="Aleo"/>
              </a:rPr>
              <a:t>-4.884 rispettivamente). Inoltre, il saldo degli uomini mostra un peggioramento di circa il 10% rispetto al valore registrato nel quarto trimestre 2024, mentre quello delle donne risulta sostanzialmente allineato al dato tendenziale, con una flessione di poco superiore alle 100 unità.</a:t>
            </a:r>
          </a:p>
          <a:p>
            <a:pPr marL="57150" marR="85725" lvl="0">
              <a:lnSpc>
                <a:spcPct val="150000"/>
              </a:lnSpc>
              <a:spcBef>
                <a:spcPts val="600"/>
              </a:spcBef>
              <a:spcAft>
                <a:spcPts val="600"/>
              </a:spcAft>
            </a:pPr>
            <a:r>
              <a:rPr lang="it-IT" sz="2800" b="1" dirty="0">
                <a:solidFill>
                  <a:schemeClr val="tx1"/>
                </a:solidFill>
                <a:latin typeface="Aleo"/>
                <a:ea typeface="Aleo"/>
                <a:cs typeface="Aleo"/>
                <a:sym typeface="Aleo"/>
              </a:rPr>
              <a:t>Cittadinanza</a:t>
            </a:r>
          </a:p>
          <a:p>
            <a:pPr marL="57150" marR="85725" lvl="0">
              <a:spcBef>
                <a:spcPts val="600"/>
              </a:spcBef>
              <a:spcAft>
                <a:spcPts val="600"/>
              </a:spcAft>
            </a:pPr>
            <a:r>
              <a:rPr lang="it-IT" sz="2400" dirty="0">
                <a:solidFill>
                  <a:schemeClr val="tx1"/>
                </a:solidFill>
                <a:latin typeface="Aleo"/>
                <a:ea typeface="Aleo"/>
                <a:cs typeface="Aleo"/>
                <a:sym typeface="Aleo"/>
              </a:rPr>
              <a:t>Nel quarto trimestre 2025 il saldo occupazionale risulta negativo sia per i lavoratori italiani (-13.812) sia per quelli stranieri (-6.357). Tuttavia, mentre per questi ultimi il valore è sostanzialmente in linea con quello registrato nello stesso periodo dell’anno precedente, per gli italiani il deficit tra entrate e uscite dall’occupazione si amplia, in termini tendenziali, di oltre 1.500 unità. Per entrambi gli insiemi considerati la componente maschile presenta saldi più sfavorevoli rispetto a quella femminile.</a:t>
            </a:r>
          </a:p>
        </p:txBody>
      </p:sp>
      <p:sp>
        <p:nvSpPr>
          <p:cNvPr id="6" name="Google Shape;56;p13"/>
          <p:cNvSpPr/>
          <p:nvPr/>
        </p:nvSpPr>
        <p:spPr>
          <a:xfrm>
            <a:off x="9216189" y="14028820"/>
            <a:ext cx="1475625" cy="1042403"/>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7" name="Google Shape;87;p15"/>
          <p:cNvSpPr txBox="1"/>
          <p:nvPr/>
        </p:nvSpPr>
        <p:spPr>
          <a:xfrm>
            <a:off x="9512319" y="13854884"/>
            <a:ext cx="1002381" cy="1042403"/>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13</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148042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a:extLst>
            <a:ext uri="{FF2B5EF4-FFF2-40B4-BE49-F238E27FC236}">
              <a16:creationId xmlns:a16="http://schemas.microsoft.com/office/drawing/2014/main" id="{44005B34-E308-6CDC-9A8D-E2178D8DFF21}"/>
            </a:ext>
          </a:extLst>
        </p:cNvPr>
        <p:cNvGrpSpPr/>
        <p:nvPr/>
      </p:nvGrpSpPr>
      <p:grpSpPr>
        <a:xfrm>
          <a:off x="0" y="0"/>
          <a:ext cx="0" cy="0"/>
          <a:chOff x="0" y="0"/>
          <a:chExt cx="0" cy="0"/>
        </a:xfrm>
      </p:grpSpPr>
      <p:sp>
        <p:nvSpPr>
          <p:cNvPr id="15" name="Ovale 14">
            <a:extLst>
              <a:ext uri="{FF2B5EF4-FFF2-40B4-BE49-F238E27FC236}">
                <a16:creationId xmlns:a16="http://schemas.microsoft.com/office/drawing/2014/main" id="{5E41530E-32D5-D164-4AB4-5927B35DA397}"/>
              </a:ext>
            </a:extLst>
          </p:cNvPr>
          <p:cNvSpPr/>
          <p:nvPr/>
        </p:nvSpPr>
        <p:spPr>
          <a:xfrm>
            <a:off x="6452493" y="-2114865"/>
            <a:ext cx="17863457" cy="16490950"/>
          </a:xfrm>
          <a:prstGeom prst="ellipse">
            <a:avLst/>
          </a:prstGeom>
          <a:solidFill>
            <a:schemeClr val="bg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dirty="0"/>
          </a:p>
        </p:txBody>
      </p:sp>
      <p:sp>
        <p:nvSpPr>
          <p:cNvPr id="16" name="Ovale 15">
            <a:extLst>
              <a:ext uri="{FF2B5EF4-FFF2-40B4-BE49-F238E27FC236}">
                <a16:creationId xmlns:a16="http://schemas.microsoft.com/office/drawing/2014/main" id="{95D1FE3C-0C92-0CD1-067B-C9429C95741A}"/>
              </a:ext>
            </a:extLst>
          </p:cNvPr>
          <p:cNvSpPr/>
          <p:nvPr/>
        </p:nvSpPr>
        <p:spPr>
          <a:xfrm>
            <a:off x="-14370093" y="-2114865"/>
            <a:ext cx="17863457" cy="16490950"/>
          </a:xfrm>
          <a:prstGeom prst="ellipse">
            <a:avLst/>
          </a:prstGeom>
          <a:solidFill>
            <a:schemeClr val="bg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it-IT"/>
          </a:p>
        </p:txBody>
      </p:sp>
      <p:sp>
        <p:nvSpPr>
          <p:cNvPr id="13" name="Google Shape;78;p14">
            <a:extLst>
              <a:ext uri="{FF2B5EF4-FFF2-40B4-BE49-F238E27FC236}">
                <a16:creationId xmlns:a16="http://schemas.microsoft.com/office/drawing/2014/main" id="{0E8B2241-5C92-D9F8-9B69-2BD8EF639857}"/>
              </a:ext>
            </a:extLst>
          </p:cNvPr>
          <p:cNvSpPr txBox="1"/>
          <p:nvPr/>
        </p:nvSpPr>
        <p:spPr>
          <a:xfrm>
            <a:off x="0" y="16931"/>
            <a:ext cx="10439400" cy="14280802"/>
          </a:xfrm>
          <a:prstGeom prst="rect">
            <a:avLst/>
          </a:prstGeom>
          <a:noFill/>
          <a:ln>
            <a:noFill/>
          </a:ln>
        </p:spPr>
        <p:txBody>
          <a:bodyPr spcFirstLastPara="1" wrap="square" lIns="91425" tIns="91425" rIns="91425" bIns="91425" anchor="t" anchorCtr="0">
            <a:spAutoFit/>
          </a:bodyPr>
          <a:lstStyle/>
          <a:p>
            <a:pPr marL="57150" marR="85725" lvl="0">
              <a:lnSpc>
                <a:spcPct val="150000"/>
              </a:lnSpc>
              <a:spcBef>
                <a:spcPts val="600"/>
              </a:spcBef>
              <a:spcAft>
                <a:spcPts val="600"/>
              </a:spcAft>
            </a:pPr>
            <a:r>
              <a:rPr lang="it-IT" sz="2800" b="1" dirty="0">
                <a:solidFill>
                  <a:schemeClr val="tx1"/>
                </a:solidFill>
                <a:latin typeface="Aleo"/>
                <a:ea typeface="Aleo"/>
                <a:cs typeface="Aleo"/>
                <a:sym typeface="Aleo"/>
              </a:rPr>
              <a:t>CLASSI D’ETÀ</a:t>
            </a:r>
          </a:p>
          <a:p>
            <a:pPr marL="57150" marR="85725" lvl="0">
              <a:lnSpc>
                <a:spcPct val="150000"/>
              </a:lnSpc>
              <a:spcBef>
                <a:spcPts val="600"/>
              </a:spcBef>
              <a:spcAft>
                <a:spcPts val="600"/>
              </a:spcAft>
            </a:pPr>
            <a:r>
              <a:rPr lang="it-IT" sz="2400" dirty="0">
                <a:solidFill>
                  <a:schemeClr val="tx1"/>
                </a:solidFill>
                <a:latin typeface="Aleo"/>
                <a:ea typeface="Aleo"/>
                <a:cs typeface="Aleo"/>
                <a:sym typeface="Aleo"/>
              </a:rPr>
              <a:t>I saldi risultano negativi per tutte le classi di età e in peggioramento rispetto al quarto trimestre 2024. Il deterioramento è più marcato tra i 15–24 anni (-30,3%), mentre la fascia 55–64 anni mostra una maggiore tenuta (-3,3%).</a:t>
            </a:r>
          </a:p>
          <a:p>
            <a:pPr marL="57150" marR="85725" lvl="0">
              <a:lnSpc>
                <a:spcPct val="150000"/>
              </a:lnSpc>
              <a:spcBef>
                <a:spcPts val="600"/>
              </a:spcBef>
              <a:spcAft>
                <a:spcPts val="600"/>
              </a:spcAft>
            </a:pPr>
            <a:r>
              <a:rPr lang="it-IT" sz="2400" dirty="0">
                <a:solidFill>
                  <a:schemeClr val="tx1"/>
                </a:solidFill>
                <a:latin typeface="Aleo"/>
                <a:ea typeface="Aleo"/>
                <a:cs typeface="Aleo"/>
                <a:sym typeface="Aleo"/>
              </a:rPr>
              <a:t>Nel segmento 18–35 anni la perdita complessiva raggiunge 5.980 posizioni lavorative, a fronte delle 5.211 del corrispondente periodo del 2024. Il peggioramento coinvolge entrambe le sotto‑fasce, seppur con intensità diversa: tra i 18–29enni il deficit cresce del 22,3% (da -2.835 a -3.466 unità), mentre tra i 30–35enni la contrazione del saldo è più contenuta (-5,8%, da -2.376 a -2.514 unità).</a:t>
            </a:r>
          </a:p>
          <a:p>
            <a:pPr marL="57150" marR="85725" lvl="0">
              <a:lnSpc>
                <a:spcPct val="150000"/>
              </a:lnSpc>
              <a:spcBef>
                <a:spcPts val="600"/>
              </a:spcBef>
              <a:spcAft>
                <a:spcPts val="600"/>
              </a:spcAft>
            </a:pPr>
            <a:r>
              <a:rPr lang="it-IT" sz="2400" dirty="0">
                <a:solidFill>
                  <a:schemeClr val="tx1"/>
                </a:solidFill>
                <a:latin typeface="Aleo"/>
                <a:ea typeface="Aleo"/>
                <a:cs typeface="Aleo"/>
                <a:sym typeface="Aleo"/>
              </a:rPr>
              <a:t>Il quadro che emerge evidenzia una maggiore vulnerabilità nelle età di primo ingresso nel mercato del lavoro, con un impatto che tende ad attenuarsi nelle classi immediatamente successive.</a:t>
            </a:r>
          </a:p>
          <a:p>
            <a:pPr marL="57150" marR="85725" lvl="0">
              <a:lnSpc>
                <a:spcPct val="150000"/>
              </a:lnSpc>
              <a:spcBef>
                <a:spcPts val="600"/>
              </a:spcBef>
              <a:spcAft>
                <a:spcPts val="600"/>
              </a:spcAft>
            </a:pPr>
            <a:endParaRPr lang="it-IT" sz="2800" b="1" dirty="0">
              <a:solidFill>
                <a:schemeClr val="tx1"/>
              </a:solidFill>
              <a:latin typeface="Aleo"/>
              <a:ea typeface="Aleo"/>
              <a:cs typeface="Aleo"/>
              <a:sym typeface="Aleo"/>
            </a:endParaRPr>
          </a:p>
          <a:p>
            <a:pPr marL="57150" marR="85725" lvl="0">
              <a:lnSpc>
                <a:spcPct val="150000"/>
              </a:lnSpc>
              <a:spcBef>
                <a:spcPts val="600"/>
              </a:spcBef>
              <a:spcAft>
                <a:spcPts val="600"/>
              </a:spcAft>
            </a:pPr>
            <a:r>
              <a:rPr lang="it-IT" sz="2800" b="1" dirty="0">
                <a:solidFill>
                  <a:schemeClr val="tx1"/>
                </a:solidFill>
                <a:latin typeface="Aleo"/>
                <a:ea typeface="Aleo"/>
                <a:cs typeface="Aleo"/>
                <a:sym typeface="Aleo"/>
              </a:rPr>
              <a:t>TITOLO DI STUDIO</a:t>
            </a:r>
          </a:p>
          <a:p>
            <a:pPr marL="57150" marR="85725" lvl="0">
              <a:lnSpc>
                <a:spcPct val="150000"/>
              </a:lnSpc>
              <a:spcBef>
                <a:spcPts val="600"/>
              </a:spcBef>
              <a:spcAft>
                <a:spcPts val="600"/>
              </a:spcAft>
            </a:pPr>
            <a:r>
              <a:rPr lang="it-IT" sz="2400" dirty="0">
                <a:solidFill>
                  <a:schemeClr val="tx1"/>
                </a:solidFill>
                <a:latin typeface="Aleo"/>
                <a:ea typeface="Aleo"/>
                <a:cs typeface="Aleo"/>
                <a:sym typeface="Aleo"/>
              </a:rPr>
              <a:t>Entrambe le componenti di genere registrano saldi negativi, ma quello maschile risulta oltre tre volte superiore a quello femminile (-15.285 e -4.884 rispettivamente). Inoltre, il saldo degli uomini mostra un peggioramento di circa il 10% rispetto al valore registrato nel quarto trimestre 2024, mentre quello delle donne risulta sostanzialmente allineato al dato tendenziale, con una flessione di poco superiore alle 100 unità.</a:t>
            </a:r>
          </a:p>
        </p:txBody>
      </p:sp>
      <p:sp>
        <p:nvSpPr>
          <p:cNvPr id="3" name="Google Shape;56;p13">
            <a:extLst>
              <a:ext uri="{FF2B5EF4-FFF2-40B4-BE49-F238E27FC236}">
                <a16:creationId xmlns:a16="http://schemas.microsoft.com/office/drawing/2014/main" id="{682668BC-1477-FC30-53EF-03529F4E64E8}"/>
              </a:ext>
            </a:extLst>
          </p:cNvPr>
          <p:cNvSpPr/>
          <p:nvPr/>
        </p:nvSpPr>
        <p:spPr>
          <a:xfrm>
            <a:off x="9216189" y="14028820"/>
            <a:ext cx="1475625" cy="1042403"/>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5" name="Google Shape;87;p15">
            <a:extLst>
              <a:ext uri="{FF2B5EF4-FFF2-40B4-BE49-F238E27FC236}">
                <a16:creationId xmlns:a16="http://schemas.microsoft.com/office/drawing/2014/main" id="{1DF2CD15-642C-9F89-CE0B-222EFDEB12B3}"/>
              </a:ext>
            </a:extLst>
          </p:cNvPr>
          <p:cNvSpPr txBox="1"/>
          <p:nvPr/>
        </p:nvSpPr>
        <p:spPr>
          <a:xfrm>
            <a:off x="9512319" y="13854884"/>
            <a:ext cx="1002381" cy="1042403"/>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14</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781588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16" name="Immagine 15"/>
          <p:cNvPicPr>
            <a:picLocks noChangeAspect="1"/>
          </p:cNvPicPr>
          <p:nvPr/>
        </p:nvPicPr>
        <p:blipFill>
          <a:blip r:embed="rId3">
            <a:lum bright="70000" contrast="-70000"/>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flipH="1">
            <a:off x="-4806597" y="-625642"/>
            <a:ext cx="20681762" cy="166998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0" name="Google Shape;100;p16"/>
          <p:cNvSpPr txBox="1"/>
          <p:nvPr/>
        </p:nvSpPr>
        <p:spPr>
          <a:xfrm>
            <a:off x="110697" y="190568"/>
            <a:ext cx="5156346" cy="12512662"/>
          </a:xfrm>
          <a:prstGeom prst="rect">
            <a:avLst/>
          </a:prstGeom>
          <a:noFill/>
          <a:ln>
            <a:noFill/>
          </a:ln>
        </p:spPr>
        <p:txBody>
          <a:bodyPr spcFirstLastPara="1" wrap="square" lIns="188725" tIns="188725" rIns="188725" bIns="188725" anchor="t" anchorCtr="0">
            <a:spAutoFit/>
          </a:bodyPr>
          <a:lstStyle/>
          <a:p>
            <a:pPr lvl="0">
              <a:lnSpc>
                <a:spcPts val="4300"/>
              </a:lnSpc>
              <a:buClr>
                <a:schemeClr val="dk1"/>
              </a:buClr>
              <a:buSzPts val="1100"/>
            </a:pPr>
            <a:r>
              <a:rPr lang="it-IT" sz="3200" b="1" dirty="0">
                <a:solidFill>
                  <a:schemeClr val="dk1"/>
                </a:solidFill>
                <a:latin typeface="Aleo"/>
                <a:ea typeface="Aleo"/>
                <a:cs typeface="Aleo"/>
                <a:sym typeface="Aleo"/>
              </a:rPr>
              <a:t>SETTORI</a:t>
            </a:r>
          </a:p>
          <a:p>
            <a:pPr lvl="0">
              <a:lnSpc>
                <a:spcPts val="4300"/>
              </a:lnSpc>
              <a:buClr>
                <a:schemeClr val="dk1"/>
              </a:buClr>
              <a:buSzPts val="1100"/>
            </a:pPr>
            <a:endParaRPr lang="it-IT" sz="3200" b="1" dirty="0">
              <a:solidFill>
                <a:schemeClr val="dk1"/>
              </a:solidFill>
              <a:latin typeface="Aleo"/>
              <a:ea typeface="Aleo"/>
              <a:cs typeface="Aleo"/>
              <a:sym typeface="Aleo"/>
            </a:endParaRPr>
          </a:p>
          <a:p>
            <a:pPr lvl="0">
              <a:lnSpc>
                <a:spcPts val="4300"/>
              </a:lnSpc>
              <a:buClr>
                <a:schemeClr val="dk1"/>
              </a:buClr>
              <a:buSzPts val="1100"/>
            </a:pPr>
            <a:r>
              <a:rPr lang="it-IT" sz="3200" dirty="0">
                <a:solidFill>
                  <a:schemeClr val="dk1"/>
                </a:solidFill>
                <a:latin typeface="Aleo"/>
                <a:ea typeface="Aleo"/>
                <a:cs typeface="Aleo"/>
                <a:sym typeface="Aleo"/>
              </a:rPr>
              <a:t>La differenza tra assunzioni e cessazioni risulta negativa in tutte le quattro principali articolazioni dell’economia regionale: agricoltura (-8.450), industria (-3.737), costruzioni (-1.576) e servizi (-6.405). Per agricoltura e industria si osserva un lieve miglioramento rispetto ai valori del quarto trimestre 2024, mentre costruzioni e terziario ampliano la perdita di posizioni lavorative rispettivamente del 67,1% e del 28,3%..</a:t>
            </a:r>
          </a:p>
        </p:txBody>
      </p:sp>
      <p:sp>
        <p:nvSpPr>
          <p:cNvPr id="3" name="Google Shape;100;p16">
            <a:extLst>
              <a:ext uri="{FF2B5EF4-FFF2-40B4-BE49-F238E27FC236}">
                <a16:creationId xmlns:a16="http://schemas.microsoft.com/office/drawing/2014/main" id="{04B25FE5-EDEF-AB17-35E4-08341DB18BD9}"/>
              </a:ext>
            </a:extLst>
          </p:cNvPr>
          <p:cNvSpPr txBox="1"/>
          <p:nvPr/>
        </p:nvSpPr>
        <p:spPr>
          <a:xfrm>
            <a:off x="5040588" y="6377088"/>
            <a:ext cx="5557916" cy="8101198"/>
          </a:xfrm>
          <a:prstGeom prst="rect">
            <a:avLst/>
          </a:prstGeom>
          <a:solidFill>
            <a:schemeClr val="tx1"/>
          </a:solidFill>
          <a:ln>
            <a:noFill/>
          </a:ln>
        </p:spPr>
        <p:txBody>
          <a:bodyPr spcFirstLastPara="1" wrap="square" lIns="188725" tIns="188725" rIns="188725" bIns="188725" anchor="t" anchorCtr="0">
            <a:spAutoFit/>
          </a:bodyPr>
          <a:lstStyle/>
          <a:p>
            <a:pPr lvl="0" algn="r">
              <a:lnSpc>
                <a:spcPts val="4300"/>
              </a:lnSpc>
              <a:buClr>
                <a:schemeClr val="dk1"/>
              </a:buClr>
              <a:buSzPts val="1100"/>
            </a:pPr>
            <a:r>
              <a:rPr lang="it-IT" sz="2800" b="1" dirty="0">
                <a:solidFill>
                  <a:schemeClr val="bg1"/>
                </a:solidFill>
                <a:latin typeface="Aleo"/>
                <a:ea typeface="Aleo"/>
                <a:cs typeface="Aleo"/>
                <a:sym typeface="Aleo"/>
              </a:rPr>
              <a:t>PROVINCE</a:t>
            </a:r>
          </a:p>
          <a:p>
            <a:pPr lvl="0" algn="r">
              <a:lnSpc>
                <a:spcPts val="4300"/>
              </a:lnSpc>
              <a:buClr>
                <a:schemeClr val="dk1"/>
              </a:buClr>
              <a:buSzPts val="1100"/>
            </a:pPr>
            <a:r>
              <a:rPr lang="it-IT" sz="2800" dirty="0">
                <a:solidFill>
                  <a:schemeClr val="bg1"/>
                </a:solidFill>
                <a:latin typeface="Aleo"/>
                <a:ea typeface="Aleo"/>
                <a:cs typeface="Aleo"/>
                <a:sym typeface="Aleo"/>
              </a:rPr>
              <a:t>Tutte le cinque province delle Marche presentano saldi negativi: Pesaro e Urbino </a:t>
            </a:r>
            <a:br>
              <a:rPr lang="it-IT" sz="2800" dirty="0">
                <a:solidFill>
                  <a:schemeClr val="bg1"/>
                </a:solidFill>
                <a:latin typeface="Aleo"/>
                <a:ea typeface="Aleo"/>
                <a:cs typeface="Aleo"/>
                <a:sym typeface="Aleo"/>
              </a:rPr>
            </a:br>
            <a:r>
              <a:rPr lang="it-IT" sz="2800" dirty="0">
                <a:solidFill>
                  <a:schemeClr val="bg1"/>
                </a:solidFill>
                <a:latin typeface="Aleo"/>
                <a:ea typeface="Aleo"/>
                <a:cs typeface="Aleo"/>
                <a:sym typeface="Aleo"/>
              </a:rPr>
              <a:t>(-3.907), Ancona (-5.940), Macerata (-5.247), Ascoli Piceno (-2.632) e Fermo (-2.443). Ascoli Piceno è l’unica a registrare un miglioramento rispetto al quarto trimestre 2024, passando da</a:t>
            </a:r>
            <a:br>
              <a:rPr lang="it-IT" sz="2800" dirty="0">
                <a:solidFill>
                  <a:schemeClr val="bg1"/>
                </a:solidFill>
                <a:latin typeface="Aleo"/>
                <a:ea typeface="Aleo"/>
                <a:cs typeface="Aleo"/>
                <a:sym typeface="Aleo"/>
              </a:rPr>
            </a:br>
            <a:r>
              <a:rPr lang="it-IT" sz="2800" dirty="0">
                <a:solidFill>
                  <a:schemeClr val="bg1"/>
                </a:solidFill>
                <a:latin typeface="Aleo"/>
                <a:ea typeface="Aleo"/>
                <a:cs typeface="Aleo"/>
                <a:sym typeface="Aleo"/>
              </a:rPr>
              <a:t>-2.930 a -2.632 unità confermando una relativa tenuta già osservata sul fronte delle assunzioni. </a:t>
            </a:r>
          </a:p>
        </p:txBody>
      </p:sp>
      <p:sp>
        <p:nvSpPr>
          <p:cNvPr id="8" name="Google Shape;100;p16">
            <a:extLst>
              <a:ext uri="{FF2B5EF4-FFF2-40B4-BE49-F238E27FC236}">
                <a16:creationId xmlns:a16="http://schemas.microsoft.com/office/drawing/2014/main" id="{AE1EC277-BE21-5BA6-A70B-A293AA23C15D}"/>
              </a:ext>
            </a:extLst>
          </p:cNvPr>
          <p:cNvSpPr txBox="1"/>
          <p:nvPr/>
        </p:nvSpPr>
        <p:spPr>
          <a:xfrm>
            <a:off x="5493497" y="0"/>
            <a:ext cx="5156346" cy="6446899"/>
          </a:xfrm>
          <a:prstGeom prst="rect">
            <a:avLst/>
          </a:prstGeom>
          <a:noFill/>
          <a:ln>
            <a:noFill/>
          </a:ln>
        </p:spPr>
        <p:txBody>
          <a:bodyPr spcFirstLastPara="1" wrap="square" lIns="188725" tIns="188725" rIns="188725" bIns="188725" anchor="t" anchorCtr="0">
            <a:spAutoFit/>
          </a:bodyPr>
          <a:lstStyle/>
          <a:p>
            <a:pPr lvl="0">
              <a:lnSpc>
                <a:spcPts val="4300"/>
              </a:lnSpc>
              <a:buClr>
                <a:schemeClr val="dk1"/>
              </a:buClr>
              <a:buSzPts val="1100"/>
            </a:pPr>
            <a:r>
              <a:rPr lang="it-IT" sz="3200" dirty="0">
                <a:solidFill>
                  <a:schemeClr val="dk1"/>
                </a:solidFill>
                <a:latin typeface="Aleo"/>
                <a:ea typeface="Aleo"/>
                <a:cs typeface="Aleo"/>
                <a:sym typeface="Aleo"/>
              </a:rPr>
              <a:t>Unica eccezione di rilievo al quadro negativo riguarda il settore dell’istruzione, che beneficia della fase iniziale delle attività scolastiche e formative: il saldo si attesta a +1.186 unità ed è dovuto principalmente alla componente femminile.</a:t>
            </a:r>
          </a:p>
        </p:txBody>
      </p:sp>
      <p:sp>
        <p:nvSpPr>
          <p:cNvPr id="10" name="Google Shape;56;p13">
            <a:extLst>
              <a:ext uri="{FF2B5EF4-FFF2-40B4-BE49-F238E27FC236}">
                <a16:creationId xmlns:a16="http://schemas.microsoft.com/office/drawing/2014/main" id="{25353E6C-F902-DC31-81C6-84E61D882933}"/>
              </a:ext>
            </a:extLst>
          </p:cNvPr>
          <p:cNvSpPr/>
          <p:nvPr/>
        </p:nvSpPr>
        <p:spPr>
          <a:xfrm>
            <a:off x="362205" y="13886379"/>
            <a:ext cx="1475625" cy="1042403"/>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2" name="Google Shape;87;p15">
            <a:extLst>
              <a:ext uri="{FF2B5EF4-FFF2-40B4-BE49-F238E27FC236}">
                <a16:creationId xmlns:a16="http://schemas.microsoft.com/office/drawing/2014/main" id="{8E7A457E-EA08-87C8-AF17-9CFE7B58DF5A}"/>
              </a:ext>
            </a:extLst>
          </p:cNvPr>
          <p:cNvSpPr txBox="1"/>
          <p:nvPr/>
        </p:nvSpPr>
        <p:spPr>
          <a:xfrm>
            <a:off x="835449" y="13710505"/>
            <a:ext cx="1002381" cy="1042403"/>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15</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1056134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Rettangolo 1">
            <a:extLst>
              <a:ext uri="{FF2B5EF4-FFF2-40B4-BE49-F238E27FC236}">
                <a16:creationId xmlns:a16="http://schemas.microsoft.com/office/drawing/2014/main" id="{B28D61A4-C653-8272-6030-FFC93A67FF93}"/>
              </a:ext>
            </a:extLst>
          </p:cNvPr>
          <p:cNvSpPr/>
          <p:nvPr/>
        </p:nvSpPr>
        <p:spPr>
          <a:xfrm>
            <a:off x="-71513" y="-29228"/>
            <a:ext cx="10763326" cy="15139328"/>
          </a:xfrm>
          <a:prstGeom prst="rect">
            <a:avLst/>
          </a:prstGeom>
          <a:solidFill>
            <a:schemeClr val="tx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Google Shape;100;p16"/>
          <p:cNvSpPr txBox="1"/>
          <p:nvPr/>
        </p:nvSpPr>
        <p:spPr>
          <a:xfrm>
            <a:off x="265569" y="111961"/>
            <a:ext cx="10159087" cy="13123086"/>
          </a:xfrm>
          <a:prstGeom prst="rect">
            <a:avLst/>
          </a:prstGeom>
          <a:noFill/>
          <a:ln>
            <a:noFill/>
          </a:ln>
        </p:spPr>
        <p:txBody>
          <a:bodyPr spcFirstLastPara="1" wrap="square" lIns="188725" tIns="188725" rIns="188725" bIns="188725" anchor="t" anchorCtr="0">
            <a:spAutoFit/>
          </a:bodyPr>
          <a:lstStyle/>
          <a:p>
            <a:pPr lvl="0">
              <a:lnSpc>
                <a:spcPct val="150000"/>
              </a:lnSpc>
              <a:buClr>
                <a:schemeClr val="dk1"/>
              </a:buClr>
              <a:buSzPts val="1100"/>
            </a:pPr>
            <a:r>
              <a:rPr lang="it-IT" sz="2400" b="1" dirty="0">
                <a:solidFill>
                  <a:schemeClr val="tx1"/>
                </a:solidFill>
                <a:latin typeface="Aleo"/>
                <a:ea typeface="Aleo"/>
                <a:cs typeface="Aleo"/>
                <a:sym typeface="Aleo"/>
              </a:rPr>
              <a:t>CONCLUSIONI</a:t>
            </a:r>
          </a:p>
          <a:p>
            <a:pPr lvl="0">
              <a:lnSpc>
                <a:spcPct val="150000"/>
              </a:lnSpc>
              <a:buClr>
                <a:schemeClr val="dk1"/>
              </a:buClr>
              <a:buSzPts val="1100"/>
            </a:pPr>
            <a:endParaRPr lang="it-IT" sz="2400" dirty="0">
              <a:solidFill>
                <a:schemeClr val="tx1"/>
              </a:solidFill>
              <a:latin typeface="Aleo"/>
              <a:ea typeface="Aleo"/>
              <a:cs typeface="Aleo"/>
              <a:sym typeface="Aleo"/>
            </a:endParaRPr>
          </a:p>
          <a:p>
            <a:pPr lvl="0">
              <a:lnSpc>
                <a:spcPct val="150000"/>
              </a:lnSpc>
              <a:buClr>
                <a:schemeClr val="dk1"/>
              </a:buClr>
              <a:buSzPts val="1100"/>
            </a:pPr>
            <a:r>
              <a:rPr lang="it-IT" sz="2400" dirty="0">
                <a:solidFill>
                  <a:schemeClr val="tx1"/>
                </a:solidFill>
                <a:latin typeface="Aleo"/>
                <a:ea typeface="Aleo"/>
                <a:cs typeface="Aleo"/>
                <a:sym typeface="Aleo"/>
              </a:rPr>
              <a:t>Il quarto trimestre 2025 restituisce un quadro di indebolimento diffuso della domanda di lavoro. Le assunzioni scendono a 69.357 unità (-4,4% in termini tendenziali) e il saldo trimestrale si attesta a –20.169 posizioni lavorative. Questa dinamica si riflette anche sui dati annuali che registrano i valori più sfavorevoli degli ultimi anni. Il trend declinante interessa contratti, qualifiche, territori e classi di età, delineando una fase di rallentamento non riconducibile alla sola stagionalità di fine anno.</a:t>
            </a:r>
          </a:p>
          <a:p>
            <a:pPr lvl="0">
              <a:lnSpc>
                <a:spcPct val="150000"/>
              </a:lnSpc>
              <a:buClr>
                <a:schemeClr val="dk1"/>
              </a:buClr>
              <a:buSzPts val="1100"/>
            </a:pPr>
            <a:r>
              <a:rPr lang="it-IT" sz="2400" dirty="0">
                <a:solidFill>
                  <a:schemeClr val="tx1"/>
                </a:solidFill>
                <a:latin typeface="Aleo"/>
                <a:ea typeface="Aleo"/>
                <a:cs typeface="Aleo"/>
                <a:sym typeface="Aleo"/>
              </a:rPr>
              <a:t>Accanto a questa dinamica negativa emergono tuttavia alcuni elementi di tenuta: la crescita dell’industria, la stabilità della componente straniera, l’aumento delle assunzioni a tempo indeterminato e la maggiore propensione alla stabilizzazione dei giovani 18–35enni. In particolare, il saldo positivo del tempo indeterminato per questa fascia d’età rappresenta un segnale rilevante, indicando che, pur in un contesto complessivamente debole, una parte della domanda continua a orientarsi verso rapporti più stabili e verso le generazioni più giovani.</a:t>
            </a:r>
          </a:p>
          <a:p>
            <a:pPr lvl="0">
              <a:lnSpc>
                <a:spcPct val="150000"/>
              </a:lnSpc>
              <a:buClr>
                <a:schemeClr val="dk1"/>
              </a:buClr>
              <a:buSzPts val="1100"/>
            </a:pPr>
            <a:r>
              <a:rPr lang="it-IT" sz="2400" dirty="0">
                <a:solidFill>
                  <a:schemeClr val="tx1"/>
                </a:solidFill>
                <a:latin typeface="Aleo"/>
                <a:ea typeface="Aleo"/>
                <a:cs typeface="Aleo"/>
                <a:sym typeface="Aleo"/>
              </a:rPr>
              <a:t>Nel complesso, il trimestre richiede una lettura prudente ma mirata: da un lato evidenzia fragilità strutturali del mercato del lavoro regionale, dall’altro individua ambiti specifici su cui concentrare l’attenzione nella programmazione degli interventi a sostegno dell’occupazione.</a:t>
            </a:r>
          </a:p>
          <a:p>
            <a:pPr lvl="0">
              <a:lnSpc>
                <a:spcPct val="150000"/>
              </a:lnSpc>
              <a:buClr>
                <a:schemeClr val="dk1"/>
              </a:buClr>
              <a:buSzPts val="1100"/>
            </a:pPr>
            <a:endParaRPr lang="it-IT" sz="2400" dirty="0">
              <a:solidFill>
                <a:schemeClr val="tx1"/>
              </a:solidFill>
              <a:latin typeface="Aleo"/>
              <a:ea typeface="Aleo"/>
              <a:cs typeface="Aleo"/>
              <a:sym typeface="Aleo"/>
            </a:endParaRPr>
          </a:p>
        </p:txBody>
      </p:sp>
      <p:sp>
        <p:nvSpPr>
          <p:cNvPr id="8" name="Google Shape;56;p13"/>
          <p:cNvSpPr/>
          <p:nvPr/>
        </p:nvSpPr>
        <p:spPr>
          <a:xfrm>
            <a:off x="-4950" y="12849726"/>
            <a:ext cx="10692000" cy="2260374"/>
          </a:xfrm>
          <a:prstGeom prst="rect">
            <a:avLst/>
          </a:prstGeom>
          <a:solidFill>
            <a:srgbClr val="5B5D5D"/>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9" name="Google Shape;59;p13"/>
          <p:cNvSpPr txBox="1"/>
          <p:nvPr/>
        </p:nvSpPr>
        <p:spPr>
          <a:xfrm>
            <a:off x="713330" y="13207182"/>
            <a:ext cx="10081659" cy="86174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4400" dirty="0">
                <a:solidFill>
                  <a:schemeClr val="bg1"/>
                </a:solidFill>
                <a:latin typeface="Aleo"/>
                <a:ea typeface="Aleo"/>
                <a:cs typeface="Aleo"/>
                <a:sym typeface="Aleo"/>
              </a:rPr>
              <a:t>LAVORO </a:t>
            </a:r>
            <a:r>
              <a:rPr lang="en" sz="4400" b="1" i="1" dirty="0">
                <a:solidFill>
                  <a:schemeClr val="bg1"/>
                </a:solidFill>
                <a:latin typeface="Aleo"/>
                <a:ea typeface="Aleo"/>
                <a:cs typeface="Aleo"/>
                <a:sym typeface="Aleo"/>
              </a:rPr>
              <a:t>FLASH</a:t>
            </a:r>
            <a:r>
              <a:rPr lang="en" sz="4400" dirty="0">
                <a:solidFill>
                  <a:schemeClr val="bg1"/>
                </a:solidFill>
                <a:latin typeface="Aleo"/>
                <a:ea typeface="Aleo"/>
                <a:cs typeface="Aleo"/>
                <a:sym typeface="Aleo"/>
              </a:rPr>
              <a:t> | </a:t>
            </a:r>
            <a:endParaRPr sz="900" dirty="0">
              <a:solidFill>
                <a:schemeClr val="bg1"/>
              </a:solidFill>
            </a:endParaRPr>
          </a:p>
        </p:txBody>
      </p:sp>
      <p:sp>
        <p:nvSpPr>
          <p:cNvPr id="10" name="Google Shape;60;p13"/>
          <p:cNvSpPr txBox="1"/>
          <p:nvPr/>
        </p:nvSpPr>
        <p:spPr>
          <a:xfrm>
            <a:off x="5565640" y="13188199"/>
            <a:ext cx="3190178" cy="86174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4400" dirty="0">
                <a:solidFill>
                  <a:schemeClr val="bg1"/>
                </a:solidFill>
                <a:latin typeface="Aleo"/>
                <a:ea typeface="Aleo"/>
                <a:cs typeface="Aleo"/>
                <a:sym typeface="Aleo"/>
              </a:rPr>
              <a:t>N. 5 |</a:t>
            </a:r>
            <a:endParaRPr sz="4400" dirty="0">
              <a:solidFill>
                <a:schemeClr val="bg1"/>
              </a:solidFill>
              <a:latin typeface="Aleo"/>
              <a:ea typeface="Aleo"/>
              <a:cs typeface="Aleo"/>
              <a:sym typeface="Aleo"/>
            </a:endParaRPr>
          </a:p>
        </p:txBody>
      </p:sp>
      <p:sp>
        <p:nvSpPr>
          <p:cNvPr id="12" name="Google Shape;65;p13"/>
          <p:cNvSpPr txBox="1"/>
          <p:nvPr/>
        </p:nvSpPr>
        <p:spPr>
          <a:xfrm>
            <a:off x="6991601" y="13315122"/>
            <a:ext cx="3528433"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3200" dirty="0">
                <a:solidFill>
                  <a:schemeClr val="bg1"/>
                </a:solidFill>
                <a:latin typeface="Aleo"/>
                <a:ea typeface="Aleo"/>
                <a:cs typeface="Aleo"/>
                <a:sym typeface="Aleo"/>
              </a:rPr>
              <a:t>GIUGNO 2026</a:t>
            </a:r>
            <a:endParaRPr sz="1600" dirty="0">
              <a:solidFill>
                <a:schemeClr val="bg1"/>
              </a:solidFill>
            </a:endParaRPr>
          </a:p>
        </p:txBody>
      </p:sp>
      <p:sp>
        <p:nvSpPr>
          <p:cNvPr id="17" name="Google Shape;56;p13"/>
          <p:cNvSpPr/>
          <p:nvPr/>
        </p:nvSpPr>
        <p:spPr>
          <a:xfrm>
            <a:off x="-3560671" y="111961"/>
            <a:ext cx="1002381"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8" name="Google Shape;87;p15"/>
          <p:cNvSpPr txBox="1"/>
          <p:nvPr/>
        </p:nvSpPr>
        <p:spPr>
          <a:xfrm>
            <a:off x="-3317473" y="285897"/>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9</a:t>
            </a:r>
            <a:endParaRPr sz="5400" b="1" dirty="0">
              <a:solidFill>
                <a:schemeClr val="bg1"/>
              </a:solidFill>
              <a:latin typeface="Aleo"/>
              <a:ea typeface="Aleo"/>
              <a:cs typeface="Aleo"/>
              <a:sym typeface="Aleo"/>
            </a:endParaRPr>
          </a:p>
        </p:txBody>
      </p:sp>
      <p:sp>
        <p:nvSpPr>
          <p:cNvPr id="13" name="CasellaDiTesto 12">
            <a:extLst>
              <a:ext uri="{FF2B5EF4-FFF2-40B4-BE49-F238E27FC236}">
                <a16:creationId xmlns:a16="http://schemas.microsoft.com/office/drawing/2014/main" id="{B66FA1FC-1AFA-49D5-AC93-714DAEA0004A}"/>
              </a:ext>
            </a:extLst>
          </p:cNvPr>
          <p:cNvSpPr txBox="1"/>
          <p:nvPr/>
        </p:nvSpPr>
        <p:spPr>
          <a:xfrm>
            <a:off x="2048122" y="14450141"/>
            <a:ext cx="6890028" cy="523220"/>
          </a:xfrm>
          <a:prstGeom prst="rect">
            <a:avLst/>
          </a:prstGeom>
          <a:noFill/>
        </p:spPr>
        <p:txBody>
          <a:bodyPr wrap="none" rtlCol="0">
            <a:spAutoFit/>
          </a:bodyPr>
          <a:lstStyle/>
          <a:p>
            <a:r>
              <a:rPr lang="it-IT" b="1" dirty="0">
                <a:solidFill>
                  <a:schemeClr val="bg2">
                    <a:lumMod val="40000"/>
                    <a:lumOff val="60000"/>
                  </a:schemeClr>
                </a:solidFill>
                <a:effectLst/>
                <a:latin typeface="Aleo" panose="020B0604020202020204" charset="0"/>
                <a:ea typeface="Times New Roman" panose="02020603050405020304" pitchFamily="18" charset="0"/>
                <a:cs typeface="Times New Roman" panose="02020603050405020304" pitchFamily="18" charset="0"/>
              </a:rPr>
              <a:t>DIPARTIMENTO POLITICHE SOCIALI, LAVORO, ISTRUZIONE E FORMAZIONE</a:t>
            </a:r>
            <a:endParaRPr lang="it-IT" b="1" dirty="0">
              <a:solidFill>
                <a:schemeClr val="bg2">
                  <a:lumMod val="40000"/>
                  <a:lumOff val="60000"/>
                </a:schemeClr>
              </a:solidFill>
              <a:effectLst/>
              <a:latin typeface="Aleo" panose="020B0604020202020204" charset="0"/>
              <a:ea typeface="Calibri" panose="020F0502020204030204" pitchFamily="34" charset="0"/>
              <a:cs typeface="Times New Roman" panose="02020603050405020304" pitchFamily="18" charset="0"/>
            </a:endParaRPr>
          </a:p>
          <a:p>
            <a:endParaRPr lang="it-IT" dirty="0">
              <a:solidFill>
                <a:schemeClr val="bg2">
                  <a:lumMod val="40000"/>
                  <a:lumOff val="60000"/>
                </a:schemeClr>
              </a:solidFill>
            </a:endParaRPr>
          </a:p>
        </p:txBody>
      </p:sp>
      <p:sp>
        <p:nvSpPr>
          <p:cNvPr id="7" name="Google Shape;55;p13"/>
          <p:cNvSpPr txBox="1"/>
          <p:nvPr/>
        </p:nvSpPr>
        <p:spPr>
          <a:xfrm>
            <a:off x="102989" y="13747317"/>
            <a:ext cx="10439175" cy="1097798"/>
          </a:xfrm>
          <a:prstGeom prst="rect">
            <a:avLst/>
          </a:prstGeom>
          <a:noFill/>
          <a:ln>
            <a:noFill/>
          </a:ln>
        </p:spPr>
        <p:txBody>
          <a:bodyPr spcFirstLastPara="1" wrap="square" lIns="91425" tIns="91425" rIns="91425" bIns="91425" anchor="ctr" anchorCtr="0">
            <a:noAutofit/>
          </a:bodyPr>
          <a:lstStyle/>
          <a:p>
            <a:pPr lvl="0" algn="r"/>
            <a:r>
              <a:rPr lang="it-IT" sz="1800" dirty="0">
                <a:solidFill>
                  <a:schemeClr val="bg1"/>
                </a:solidFill>
                <a:latin typeface="Poppins SemiBold"/>
                <a:ea typeface="Poppins SemiBold"/>
                <a:cs typeface="Poppins SemiBold"/>
                <a:sym typeface="Poppins SemiBold"/>
              </a:rPr>
              <a:t>TRIMESTRALE DI INFORMAZIONE DELL'OSSERVATORIO REGIONALE DEL MERCATO DEL LAVORO</a:t>
            </a:r>
          </a:p>
        </p:txBody>
      </p:sp>
      <p:sp>
        <p:nvSpPr>
          <p:cNvPr id="4" name="Google Shape;56;p13">
            <a:extLst>
              <a:ext uri="{FF2B5EF4-FFF2-40B4-BE49-F238E27FC236}">
                <a16:creationId xmlns:a16="http://schemas.microsoft.com/office/drawing/2014/main" id="{F0CF44B4-727C-BD9E-27A0-F5D91971E158}"/>
              </a:ext>
            </a:extLst>
          </p:cNvPr>
          <p:cNvSpPr/>
          <p:nvPr/>
        </p:nvSpPr>
        <p:spPr>
          <a:xfrm>
            <a:off x="9211425" y="22850"/>
            <a:ext cx="1475625" cy="1042403"/>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1" name="Google Shape;87;p15">
            <a:extLst>
              <a:ext uri="{FF2B5EF4-FFF2-40B4-BE49-F238E27FC236}">
                <a16:creationId xmlns:a16="http://schemas.microsoft.com/office/drawing/2014/main" id="{F8D4E97C-6BF2-14AE-F21C-0B7A86347F45}"/>
              </a:ext>
            </a:extLst>
          </p:cNvPr>
          <p:cNvSpPr txBox="1"/>
          <p:nvPr/>
        </p:nvSpPr>
        <p:spPr>
          <a:xfrm>
            <a:off x="9684669" y="-153024"/>
            <a:ext cx="1002381" cy="1042403"/>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16</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787788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56;p13">
            <a:extLst>
              <a:ext uri="{FF2B5EF4-FFF2-40B4-BE49-F238E27FC236}">
                <a16:creationId xmlns:a16="http://schemas.microsoft.com/office/drawing/2014/main" id="{424485CE-D89B-720D-C5EA-69B2D72FA7E1}"/>
              </a:ext>
            </a:extLst>
          </p:cNvPr>
          <p:cNvSpPr/>
          <p:nvPr/>
        </p:nvSpPr>
        <p:spPr>
          <a:xfrm>
            <a:off x="5444610" y="1798864"/>
            <a:ext cx="5070090" cy="13061793"/>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CasellaDiTesto 4">
            <a:extLst>
              <a:ext uri="{FF2B5EF4-FFF2-40B4-BE49-F238E27FC236}">
                <a16:creationId xmlns:a16="http://schemas.microsoft.com/office/drawing/2014/main" id="{0795CAA7-64B5-91BE-E382-131DE7B88DA5}"/>
              </a:ext>
            </a:extLst>
          </p:cNvPr>
          <p:cNvSpPr txBox="1"/>
          <p:nvPr/>
        </p:nvSpPr>
        <p:spPr>
          <a:xfrm>
            <a:off x="5501760" y="1894126"/>
            <a:ext cx="4996175" cy="13388280"/>
          </a:xfrm>
          <a:prstGeom prst="rect">
            <a:avLst/>
          </a:prstGeom>
          <a:noFill/>
        </p:spPr>
        <p:txBody>
          <a:bodyPr wrap="square">
            <a:spAutoFit/>
          </a:bodyPr>
          <a:lstStyle/>
          <a:p>
            <a:r>
              <a:rPr lang="it-IT" sz="2400" kern="100" dirty="0">
                <a:solidFill>
                  <a:schemeClr val="bg1"/>
                </a:solidFill>
                <a:latin typeface="Arial" panose="020B0604020202020204" pitchFamily="34" charset="0"/>
              </a:rPr>
              <a:t>Fanno eccezione il tempo indeterminato, il lavoro domestico e l’intermittente, che mostrano variazioni tendenziali positive ma con valori assoluti molto contenuti. </a:t>
            </a:r>
          </a:p>
          <a:p>
            <a:r>
              <a:rPr lang="it-IT" sz="2400" kern="100" dirty="0">
                <a:solidFill>
                  <a:schemeClr val="bg1"/>
                </a:solidFill>
                <a:latin typeface="Arial" panose="020B0604020202020204" pitchFamily="34" charset="0"/>
              </a:rPr>
              <a:t>Il saldo tra attivazioni e cessazioni è negativo per entrambe le macro-tipologie contrattuali considerate: </a:t>
            </a:r>
            <a:br>
              <a:rPr lang="it-IT" sz="2400" kern="100" dirty="0">
                <a:solidFill>
                  <a:schemeClr val="bg1"/>
                </a:solidFill>
                <a:latin typeface="Arial" panose="020B0604020202020204" pitchFamily="34" charset="0"/>
              </a:rPr>
            </a:br>
            <a:r>
              <a:rPr lang="it-IT" sz="2400" b="1" kern="100" dirty="0">
                <a:solidFill>
                  <a:schemeClr val="bg1"/>
                </a:solidFill>
                <a:latin typeface="Arial" panose="020B0604020202020204" pitchFamily="34" charset="0"/>
              </a:rPr>
              <a:t>-17.832</a:t>
            </a:r>
            <a:r>
              <a:rPr lang="it-IT" sz="2400" kern="100" dirty="0">
                <a:solidFill>
                  <a:schemeClr val="bg1"/>
                </a:solidFill>
                <a:latin typeface="Arial" panose="020B0604020202020204" pitchFamily="34" charset="0"/>
              </a:rPr>
              <a:t> per l’insieme riconducibile al lavoro dipendente e -</a:t>
            </a:r>
            <a:r>
              <a:rPr lang="it-IT" sz="2400" b="1" kern="100" dirty="0">
                <a:solidFill>
                  <a:schemeClr val="bg1"/>
                </a:solidFill>
                <a:latin typeface="Arial" panose="020B0604020202020204" pitchFamily="34" charset="0"/>
              </a:rPr>
              <a:t>2.337</a:t>
            </a:r>
            <a:r>
              <a:rPr lang="it-IT" sz="2400" kern="100" dirty="0">
                <a:solidFill>
                  <a:schemeClr val="bg1"/>
                </a:solidFill>
                <a:latin typeface="Arial" panose="020B0604020202020204" pitchFamily="34" charset="0"/>
              </a:rPr>
              <a:t> per gli altri contratti. Anche in questo caso le eccezioni sono costituite dal lavoro domestico e dal tempo indeterminato: in quest'ultimo caso, tuttavia, l'ampiezza risulta assai ridotta rispetto ai trimestri precedenti e il risultato è sostenuto in larga misura dalle trasformazioni contrattuali (da tempo determinato e da apprendistato).</a:t>
            </a:r>
          </a:p>
          <a:p>
            <a:r>
              <a:rPr lang="it-IT" sz="2400" kern="100" dirty="0">
                <a:solidFill>
                  <a:schemeClr val="bg1"/>
                </a:solidFill>
                <a:latin typeface="Arial" panose="020B0604020202020204" pitchFamily="34" charset="0"/>
              </a:rPr>
              <a:t>Le assunzioni diminuiscono, rispetto al quarto trimestre 2024, per tutti i profili professionali, ad eccezione delle figure manuali dell'industria e dell'agricoltura ("Artigiani, operai specializzati e agricoltori") e dell'Alta dirigenza che, pur caratterizzata da valori assoluti modesti, conferma i segnali positivi del recente passato; quasi tutte le qualifiche, inoltre, presentano saldi negativi con valori spesso più sfavorevoli rispetto al corrispondente periodo dell’anno precedente.</a:t>
            </a:r>
          </a:p>
          <a:p>
            <a:endParaRPr lang="it-IT" sz="2400" dirty="0">
              <a:solidFill>
                <a:schemeClr val="bg1"/>
              </a:solidFill>
              <a:latin typeface="Aleo" panose="00000500000000000000" pitchFamily="2" charset="0"/>
            </a:endParaRPr>
          </a:p>
        </p:txBody>
      </p:sp>
      <p:sp>
        <p:nvSpPr>
          <p:cNvPr id="7" name="Google Shape;90;p15">
            <a:extLst>
              <a:ext uri="{FF2B5EF4-FFF2-40B4-BE49-F238E27FC236}">
                <a16:creationId xmlns:a16="http://schemas.microsoft.com/office/drawing/2014/main" id="{51BF44EC-283E-0B32-B0CC-B465BBBC37A5}"/>
              </a:ext>
            </a:extLst>
          </p:cNvPr>
          <p:cNvSpPr/>
          <p:nvPr/>
        </p:nvSpPr>
        <p:spPr>
          <a:xfrm>
            <a:off x="133974" y="-111489"/>
            <a:ext cx="8889709" cy="1593158"/>
          </a:xfrm>
          <a:prstGeom prst="rect">
            <a:avLst/>
          </a:prstGeom>
          <a:solidFill>
            <a:schemeClr val="tx1">
              <a:lumMod val="75000"/>
              <a:lumOff val="2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 name="Google Shape;87;p15">
            <a:extLst>
              <a:ext uri="{FF2B5EF4-FFF2-40B4-BE49-F238E27FC236}">
                <a16:creationId xmlns:a16="http://schemas.microsoft.com/office/drawing/2014/main" id="{4CC9755E-C4D5-58DC-68D1-9B322D597E57}"/>
              </a:ext>
            </a:extLst>
          </p:cNvPr>
          <p:cNvSpPr txBox="1"/>
          <p:nvPr/>
        </p:nvSpPr>
        <p:spPr>
          <a:xfrm>
            <a:off x="330589" y="-210019"/>
            <a:ext cx="9842110" cy="1596426"/>
          </a:xfrm>
          <a:prstGeom prst="rect">
            <a:avLst/>
          </a:prstGeom>
          <a:noFill/>
          <a:ln>
            <a:noFill/>
          </a:ln>
        </p:spPr>
        <p:txBody>
          <a:bodyPr spcFirstLastPara="1" wrap="square" lIns="91425" tIns="91425" rIns="91425" bIns="91425" anchor="t" anchorCtr="0">
            <a:noAutofit/>
          </a:bodyPr>
          <a:lstStyle/>
          <a:p>
            <a:pPr lvl="0">
              <a:lnSpc>
                <a:spcPct val="150000"/>
              </a:lnSpc>
            </a:pPr>
            <a:r>
              <a:rPr lang="it-IT" sz="3600" b="1" dirty="0">
                <a:solidFill>
                  <a:schemeClr val="bg1"/>
                </a:solidFill>
                <a:latin typeface="Aleo"/>
                <a:ea typeface="Aleo"/>
                <a:cs typeface="Aleo"/>
                <a:sym typeface="Aleo"/>
              </a:rPr>
              <a:t>IL QUADRO COMPLESSIVO</a:t>
            </a:r>
          </a:p>
          <a:p>
            <a:pPr lvl="0">
              <a:lnSpc>
                <a:spcPct val="150000"/>
              </a:lnSpc>
            </a:pPr>
            <a:r>
              <a:rPr lang="it-IT" sz="3600" b="1" i="1" dirty="0">
                <a:solidFill>
                  <a:schemeClr val="bg1"/>
                </a:solidFill>
                <a:latin typeface="Aleo"/>
                <a:ea typeface="Aleo"/>
                <a:cs typeface="Aleo"/>
                <a:sym typeface="Aleo"/>
              </a:rPr>
              <a:t>DEL QUARTO TRIMESTRE 2025</a:t>
            </a:r>
            <a:endParaRPr sz="2800" b="1" i="1" dirty="0">
              <a:solidFill>
                <a:schemeClr val="bg1"/>
              </a:solidFill>
              <a:latin typeface="Aleo"/>
              <a:ea typeface="Aleo"/>
              <a:cs typeface="Aleo"/>
              <a:sym typeface="Aleo"/>
            </a:endParaRPr>
          </a:p>
        </p:txBody>
      </p:sp>
      <p:sp>
        <p:nvSpPr>
          <p:cNvPr id="11" name="Google Shape;88;p15">
            <a:extLst>
              <a:ext uri="{FF2B5EF4-FFF2-40B4-BE49-F238E27FC236}">
                <a16:creationId xmlns:a16="http://schemas.microsoft.com/office/drawing/2014/main" id="{97E0AB67-9ABD-B76C-F5D0-3020095D96E1}"/>
              </a:ext>
            </a:extLst>
          </p:cNvPr>
          <p:cNvSpPr txBox="1"/>
          <p:nvPr/>
        </p:nvSpPr>
        <p:spPr>
          <a:xfrm>
            <a:off x="251028" y="1580199"/>
            <a:ext cx="4996175" cy="12723630"/>
          </a:xfrm>
          <a:prstGeom prst="rect">
            <a:avLst/>
          </a:prstGeom>
          <a:noFill/>
          <a:ln>
            <a:noFill/>
          </a:ln>
        </p:spPr>
        <p:txBody>
          <a:bodyPr spcFirstLastPara="1" wrap="square" lIns="91425" tIns="91425" rIns="91425" bIns="91425" anchor="t" anchorCtr="0">
            <a:noAutofit/>
          </a:bodyPr>
          <a:lstStyle/>
          <a:p>
            <a:pPr marR="0" rtl="0"/>
            <a:r>
              <a:rPr lang="it-IT" sz="2400" b="0" i="0" u="none" strike="noStrike" kern="100" baseline="0" dirty="0">
                <a:latin typeface="Arial" panose="020B0604020202020204" pitchFamily="34" charset="0"/>
              </a:rPr>
              <a:t>Tra ottobre e dicembre 2025 le assunzioni si attestano a </a:t>
            </a:r>
            <a:r>
              <a:rPr lang="it-IT" sz="2400" b="1" i="0" u="none" strike="noStrike" kern="100" baseline="0" dirty="0">
                <a:latin typeface="Arial" panose="020B0604020202020204" pitchFamily="34" charset="0"/>
              </a:rPr>
              <a:t>69.357 unità</a:t>
            </a:r>
            <a:r>
              <a:rPr lang="it-IT" sz="2400" b="0" i="0" u="none" strike="noStrike" kern="100" baseline="0" dirty="0">
                <a:latin typeface="Arial" panose="020B0604020202020204" pitchFamily="34" charset="0"/>
              </a:rPr>
              <a:t>. Il dato segnala una contrazione significativa: </a:t>
            </a:r>
            <a:r>
              <a:rPr lang="it-IT" sz="2400" b="1" i="0" u="none" strike="noStrike" kern="100" baseline="0" dirty="0">
                <a:latin typeface="Arial" panose="020B0604020202020204" pitchFamily="34" charset="0"/>
              </a:rPr>
              <a:t>–4,4%</a:t>
            </a:r>
            <a:r>
              <a:rPr lang="it-IT" sz="2400" b="0" i="0" u="none" strike="noStrike" kern="100" baseline="0" dirty="0">
                <a:latin typeface="Arial" panose="020B0604020202020204" pitchFamily="34" charset="0"/>
              </a:rPr>
              <a:t> rispetto al quarto trimestre 2024 e </a:t>
            </a:r>
            <a:br>
              <a:rPr lang="it-IT" sz="2400" b="0" i="0" u="none" strike="noStrike" kern="100" baseline="0" dirty="0">
                <a:latin typeface="Arial" panose="020B0604020202020204" pitchFamily="34" charset="0"/>
              </a:rPr>
            </a:br>
            <a:r>
              <a:rPr lang="it-IT" sz="2400" b="1" i="0" u="none" strike="noStrike" kern="100" baseline="0" dirty="0">
                <a:latin typeface="Arial" panose="020B0604020202020204" pitchFamily="34" charset="0"/>
              </a:rPr>
              <a:t>–26,4%</a:t>
            </a:r>
            <a:r>
              <a:rPr lang="it-IT" sz="2400" b="0" i="0" u="none" strike="noStrike" kern="100" baseline="0" dirty="0">
                <a:latin typeface="Arial" panose="020B0604020202020204" pitchFamily="34" charset="0"/>
              </a:rPr>
              <a:t> rispetto al trimestre precedente. Pur risentendo della fisiologica stagionalità di fine anno, la flessione congiunturale è la più marcata dal 2018; sul piano tendenziale, una riduzione di intensità analoga non si osservava dal 2020, quando il mercato del lavoro era ancora condizionato dagli effetti della pandemia.</a:t>
            </a:r>
          </a:p>
          <a:p>
            <a:pPr marR="0" algn="just" rtl="0"/>
            <a:r>
              <a:rPr lang="it-IT" sz="2400" b="0" i="0" u="none" strike="noStrike" kern="100" baseline="0" dirty="0">
                <a:latin typeface="Arial" panose="020B0604020202020204" pitchFamily="34" charset="0"/>
              </a:rPr>
              <a:t>Il rallentamento dei flussi in entrata si riflette direttamente sul saldo tra assunzioni e cessazioni, che scende a </a:t>
            </a:r>
            <a:r>
              <a:rPr lang="it-IT" sz="2400" b="1" i="0" u="none" strike="noStrike" kern="100" baseline="0" dirty="0">
                <a:latin typeface="Arial" panose="020B0604020202020204" pitchFamily="34" charset="0"/>
              </a:rPr>
              <a:t>–20.169 unità</a:t>
            </a:r>
            <a:r>
              <a:rPr lang="it-IT" sz="2400" b="0" i="0" u="none" strike="noStrike" kern="100" baseline="0" dirty="0">
                <a:latin typeface="Arial" panose="020B0604020202020204" pitchFamily="34" charset="0"/>
              </a:rPr>
              <a:t>: è il valore più sfavorevole registrato dal 2018. La debolezza del trimestre pesa anche sul risultato complessivo dell’anno: nel 2025 le assunzioni diminuiscono dell’</a:t>
            </a:r>
            <a:r>
              <a:rPr lang="it-IT" sz="2400" b="1" i="0" u="none" strike="noStrike" kern="100" baseline="0" dirty="0">
                <a:latin typeface="Arial" panose="020B0604020202020204" pitchFamily="34" charset="0"/>
              </a:rPr>
              <a:t>1,8%</a:t>
            </a:r>
            <a:r>
              <a:rPr lang="it-IT" sz="2400" b="0" i="0" u="none" strike="noStrike" kern="100" baseline="0" dirty="0">
                <a:latin typeface="Arial" panose="020B0604020202020204" pitchFamily="34" charset="0"/>
              </a:rPr>
              <a:t> rispetto ai dodici mesi precedenti e il saldo annuale si ferma a </a:t>
            </a:r>
            <a:r>
              <a:rPr lang="it-IT" sz="2400" b="1" i="0" u="none" strike="noStrike" kern="100" baseline="0" dirty="0">
                <a:latin typeface="Arial" panose="020B0604020202020204" pitchFamily="34" charset="0"/>
              </a:rPr>
              <a:t>+2.379 unità</a:t>
            </a:r>
            <a:r>
              <a:rPr lang="it-IT" sz="2400" b="0" i="0" u="none" strike="noStrike" kern="100" baseline="0" dirty="0">
                <a:latin typeface="Arial" panose="020B0604020202020204" pitchFamily="34" charset="0"/>
              </a:rPr>
              <a:t>, il livello più basso dal 2018.</a:t>
            </a:r>
          </a:p>
          <a:p>
            <a:pPr marR="0" algn="just" rtl="0"/>
            <a:r>
              <a:rPr lang="it-IT" sz="2400" b="0" i="0" u="none" strike="noStrike" kern="100" baseline="0" dirty="0">
                <a:latin typeface="Arial" panose="020B0604020202020204" pitchFamily="34" charset="0"/>
              </a:rPr>
              <a:t>La flessione tendenziale delle assunzioni coinvolge sia i rapporti di lavoro alle dipendenze (–4,0%) sia quelli senza vincolo di subordinazione (–5,4%), che rappresentano il 26,5% della domanda complessiva. </a:t>
            </a:r>
          </a:p>
        </p:txBody>
      </p:sp>
      <p:sp>
        <p:nvSpPr>
          <p:cNvPr id="13" name="Google Shape;56;p13">
            <a:extLst>
              <a:ext uri="{FF2B5EF4-FFF2-40B4-BE49-F238E27FC236}">
                <a16:creationId xmlns:a16="http://schemas.microsoft.com/office/drawing/2014/main" id="{9DF2DA16-8F9B-DC28-91E8-48484D870268}"/>
              </a:ext>
            </a:extLst>
          </p:cNvPr>
          <p:cNvSpPr/>
          <p:nvPr/>
        </p:nvSpPr>
        <p:spPr>
          <a:xfrm>
            <a:off x="9689432" y="-70450"/>
            <a:ext cx="1002381"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5" name="Google Shape;87;p15">
            <a:extLst>
              <a:ext uri="{FF2B5EF4-FFF2-40B4-BE49-F238E27FC236}">
                <a16:creationId xmlns:a16="http://schemas.microsoft.com/office/drawing/2014/main" id="{8C913E66-0A6E-93DB-97BA-88CD33F0FBF7}"/>
              </a:ext>
            </a:extLst>
          </p:cNvPr>
          <p:cNvSpPr txBox="1"/>
          <p:nvPr/>
        </p:nvSpPr>
        <p:spPr>
          <a:xfrm>
            <a:off x="9932630" y="103486"/>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2</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1078869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B7CB5-1F2F-CB3A-EA86-2A91AAB1C0FC}"/>
            </a:ext>
          </a:extLst>
        </p:cNvPr>
        <p:cNvGrpSpPr/>
        <p:nvPr/>
      </p:nvGrpSpPr>
      <p:grpSpPr>
        <a:xfrm>
          <a:off x="0" y="0"/>
          <a:ext cx="0" cy="0"/>
          <a:chOff x="0" y="0"/>
          <a:chExt cx="0" cy="0"/>
        </a:xfrm>
      </p:grpSpPr>
      <p:sp>
        <p:nvSpPr>
          <p:cNvPr id="3" name="Google Shape;56;p13">
            <a:extLst>
              <a:ext uri="{FF2B5EF4-FFF2-40B4-BE49-F238E27FC236}">
                <a16:creationId xmlns:a16="http://schemas.microsoft.com/office/drawing/2014/main" id="{B4C7E1B3-D9B1-A6F2-1AC0-DBE4FD4DF24B}"/>
              </a:ext>
            </a:extLst>
          </p:cNvPr>
          <p:cNvSpPr/>
          <p:nvPr/>
        </p:nvSpPr>
        <p:spPr>
          <a:xfrm>
            <a:off x="255469" y="0"/>
            <a:ext cx="5113682" cy="14955919"/>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CasellaDiTesto 4">
            <a:extLst>
              <a:ext uri="{FF2B5EF4-FFF2-40B4-BE49-F238E27FC236}">
                <a16:creationId xmlns:a16="http://schemas.microsoft.com/office/drawing/2014/main" id="{F5AF6D81-C53C-F727-BE5B-F549B16D4FF3}"/>
              </a:ext>
            </a:extLst>
          </p:cNvPr>
          <p:cNvSpPr txBox="1"/>
          <p:nvPr/>
        </p:nvSpPr>
        <p:spPr>
          <a:xfrm>
            <a:off x="330590" y="787301"/>
            <a:ext cx="4996175" cy="13683426"/>
          </a:xfrm>
          <a:prstGeom prst="rect">
            <a:avLst/>
          </a:prstGeom>
          <a:noFill/>
        </p:spPr>
        <p:txBody>
          <a:bodyPr wrap="square">
            <a:spAutoFit/>
          </a:bodyPr>
          <a:lstStyle/>
          <a:p>
            <a:pPr>
              <a:lnSpc>
                <a:spcPts val="3800"/>
              </a:lnSpc>
            </a:pPr>
            <a:r>
              <a:rPr lang="it-IT" sz="2400" kern="100" dirty="0">
                <a:solidFill>
                  <a:schemeClr val="bg1"/>
                </a:solidFill>
                <a:latin typeface="Arial" panose="020B0604020202020204" pitchFamily="34" charset="0"/>
              </a:rPr>
              <a:t>L'andamento negativo delle assunzioni coinvolge i lavoratori di entrambi i generi e di tutte le classi di età e riguarda esclusivamente la forza lavoro italiana, mentre quella straniera registra un lieve incremento (+0,4%). Le attivazioni crescono, in termini tendenziali, solo per i lavoratori privi di titolo di studio (+5,1%); il saldo, tuttavia, risulta negativo per tutte le categorie di istruzione. In prospettiva territoriale non si riscontra alcuna eccezione alla negatività del periodo, né dal punto di vista delle assunzioni né da quello dei saldi. Sul fronte settoriale, la domanda di lavoro aumenta, rispetto al quarto trimestre 2024, esclusivamente nelle attività industriali (+4,7%). I saldi sono negativi per tutte le quattro principali articolazioni dell'economia regionale ma per agricoltura e industria risultano lievemente meno sfavorevoli rispetto al corrispondente trimestre del 2024.</a:t>
            </a:r>
            <a:endParaRPr lang="it-IT" sz="2400" dirty="0">
              <a:solidFill>
                <a:schemeClr val="bg1"/>
              </a:solidFill>
              <a:latin typeface="Aleo" panose="00000500000000000000" pitchFamily="2" charset="0"/>
            </a:endParaRPr>
          </a:p>
        </p:txBody>
      </p:sp>
      <p:sp>
        <p:nvSpPr>
          <p:cNvPr id="11" name="Google Shape;88;p15">
            <a:extLst>
              <a:ext uri="{FF2B5EF4-FFF2-40B4-BE49-F238E27FC236}">
                <a16:creationId xmlns:a16="http://schemas.microsoft.com/office/drawing/2014/main" id="{41C84262-8441-BDCA-129B-28403BDC9C7E}"/>
              </a:ext>
            </a:extLst>
          </p:cNvPr>
          <p:cNvSpPr txBox="1"/>
          <p:nvPr/>
        </p:nvSpPr>
        <p:spPr>
          <a:xfrm>
            <a:off x="5546264" y="852707"/>
            <a:ext cx="4996175" cy="10769798"/>
          </a:xfrm>
          <a:prstGeom prst="rect">
            <a:avLst/>
          </a:prstGeom>
          <a:noFill/>
          <a:ln>
            <a:noFill/>
          </a:ln>
        </p:spPr>
        <p:txBody>
          <a:bodyPr spcFirstLastPara="1" wrap="square" lIns="91425" tIns="91425" rIns="91425" bIns="91425" anchor="t" anchorCtr="0">
            <a:noAutofit/>
          </a:bodyPr>
          <a:lstStyle/>
          <a:p>
            <a:pPr>
              <a:lnSpc>
                <a:spcPts val="4000"/>
              </a:lnSpc>
            </a:pPr>
            <a:r>
              <a:rPr lang="it-IT" sz="2400" kern="100" dirty="0">
                <a:latin typeface="Arial" panose="020B0604020202020204" pitchFamily="34" charset="0"/>
              </a:rPr>
              <a:t>Particolarmente rilevante è il dato relativo ai giovani 18–35 anni. Le assunzioni diminuiscono del </a:t>
            </a:r>
            <a:r>
              <a:rPr lang="it-IT" sz="2400" b="1" kern="100" dirty="0">
                <a:latin typeface="Arial" panose="020B0604020202020204" pitchFamily="34" charset="0"/>
              </a:rPr>
              <a:t>3,5%</a:t>
            </a:r>
            <a:r>
              <a:rPr lang="it-IT" sz="2400" kern="100" dirty="0">
                <a:latin typeface="Arial" panose="020B0604020202020204" pitchFamily="34" charset="0"/>
              </a:rPr>
              <a:t>, in linea con il quadro generale, e il saldo evidenzia un deficit di circa </a:t>
            </a:r>
            <a:r>
              <a:rPr lang="it-IT" sz="2400" b="1" kern="100" dirty="0">
                <a:latin typeface="Arial" panose="020B0604020202020204" pitchFamily="34" charset="0"/>
              </a:rPr>
              <a:t>6.000 unità</a:t>
            </a:r>
            <a:r>
              <a:rPr lang="it-IT" sz="2400" kern="100" dirty="0">
                <a:latin typeface="Arial" panose="020B0604020202020204" pitchFamily="34" charset="0"/>
              </a:rPr>
              <a:t>. Tuttavia, rispetto all’intera platea dei lavoratori, la flessione dei contratti alle dipendenze è meno accentuata </a:t>
            </a:r>
            <a:br>
              <a:rPr lang="it-IT" sz="2400" kern="100" dirty="0">
                <a:latin typeface="Arial" panose="020B0604020202020204" pitchFamily="34" charset="0"/>
              </a:rPr>
            </a:br>
            <a:r>
              <a:rPr lang="it-IT" sz="2400" kern="100" dirty="0">
                <a:latin typeface="Arial" panose="020B0604020202020204" pitchFamily="34" charset="0"/>
              </a:rPr>
              <a:t>(</a:t>
            </a:r>
            <a:r>
              <a:rPr lang="it-IT" sz="2400" b="1" kern="100" dirty="0">
                <a:latin typeface="Arial" panose="020B0604020202020204" pitchFamily="34" charset="0"/>
              </a:rPr>
              <a:t>–2,1%</a:t>
            </a:r>
            <a:r>
              <a:rPr lang="it-IT" sz="2400" kern="100" dirty="0">
                <a:latin typeface="Arial" panose="020B0604020202020204" pitchFamily="34" charset="0"/>
              </a:rPr>
              <a:t> contro </a:t>
            </a:r>
            <a:r>
              <a:rPr lang="it-IT" sz="2400" b="1" kern="100" dirty="0">
                <a:latin typeface="Arial" panose="020B0604020202020204" pitchFamily="34" charset="0"/>
              </a:rPr>
              <a:t>–4,0%</a:t>
            </a:r>
            <a:r>
              <a:rPr lang="it-IT" sz="2400" kern="100" dirty="0">
                <a:latin typeface="Arial" panose="020B0604020202020204" pitchFamily="34" charset="0"/>
              </a:rPr>
              <a:t>) e il saldo del tempo indeterminato raggiunge </a:t>
            </a:r>
            <a:r>
              <a:rPr lang="it-IT" sz="2400" b="1" kern="100" dirty="0">
                <a:latin typeface="Arial" panose="020B0604020202020204" pitchFamily="34" charset="0"/>
              </a:rPr>
              <a:t>+796 unità</a:t>
            </a:r>
            <a:r>
              <a:rPr lang="it-IT" sz="2400" kern="100" dirty="0">
                <a:latin typeface="Arial" panose="020B0604020202020204" pitchFamily="34" charset="0"/>
              </a:rPr>
              <a:t>, più del doppio del valore riferito al totale dei lavoratori (</a:t>
            </a:r>
            <a:r>
              <a:rPr lang="it-IT" sz="2400" b="1" kern="100" dirty="0">
                <a:latin typeface="Arial" panose="020B0604020202020204" pitchFamily="34" charset="0"/>
              </a:rPr>
              <a:t>+340</a:t>
            </a:r>
            <a:r>
              <a:rPr lang="it-IT" sz="2400" kern="100" dirty="0">
                <a:latin typeface="Arial" panose="020B0604020202020204" pitchFamily="34" charset="0"/>
              </a:rPr>
              <a:t>). Il dato segnala una maggiore propensione delle imprese a stabilizzare le fasce più giovani, nonostante il rallentamento complessivo della domanda di lavoro.</a:t>
            </a:r>
          </a:p>
        </p:txBody>
      </p:sp>
      <p:sp>
        <p:nvSpPr>
          <p:cNvPr id="4" name="Google Shape;87;p15">
            <a:extLst>
              <a:ext uri="{FF2B5EF4-FFF2-40B4-BE49-F238E27FC236}">
                <a16:creationId xmlns:a16="http://schemas.microsoft.com/office/drawing/2014/main" id="{F56A6BD6-6B4B-798C-2850-AD21436BFFB7}"/>
              </a:ext>
            </a:extLst>
          </p:cNvPr>
          <p:cNvSpPr txBox="1"/>
          <p:nvPr/>
        </p:nvSpPr>
        <p:spPr>
          <a:xfrm>
            <a:off x="14901440" y="-787301"/>
            <a:ext cx="8789347" cy="787301"/>
          </a:xfrm>
          <a:prstGeom prst="rect">
            <a:avLst/>
          </a:prstGeom>
          <a:noFill/>
          <a:ln>
            <a:noFill/>
          </a:ln>
        </p:spPr>
        <p:txBody>
          <a:bodyPr spcFirstLastPara="1" wrap="square" lIns="91425" tIns="91425" rIns="91425" bIns="91425" anchor="t" anchorCtr="0">
            <a:noAutofit/>
          </a:bodyPr>
          <a:lstStyle/>
          <a:p>
            <a:pPr lvl="0">
              <a:lnSpc>
                <a:spcPct val="150000"/>
              </a:lnSpc>
            </a:pPr>
            <a:r>
              <a:rPr lang="it-IT" sz="1600" b="1" dirty="0">
                <a:solidFill>
                  <a:schemeClr val="tx1"/>
                </a:solidFill>
                <a:latin typeface="Aleo"/>
                <a:ea typeface="Aleo"/>
                <a:cs typeface="Aleo"/>
                <a:sym typeface="Aleo"/>
              </a:rPr>
              <a:t>[…IL QUADRO COMPLESSIVO </a:t>
            </a:r>
            <a:r>
              <a:rPr lang="it-IT" sz="1600" b="1" i="1" dirty="0">
                <a:solidFill>
                  <a:schemeClr val="tx1"/>
                </a:solidFill>
                <a:latin typeface="Aleo"/>
                <a:ea typeface="Aleo"/>
                <a:cs typeface="Aleo"/>
                <a:sym typeface="Aleo"/>
              </a:rPr>
              <a:t>DEL QUARTO TRIMESTRE 2025]</a:t>
            </a:r>
            <a:endParaRPr sz="1600" b="1" i="1" dirty="0">
              <a:solidFill>
                <a:schemeClr val="tx1"/>
              </a:solidFill>
              <a:latin typeface="Aleo"/>
              <a:ea typeface="Aleo"/>
              <a:cs typeface="Aleo"/>
              <a:sym typeface="Aleo"/>
            </a:endParaRPr>
          </a:p>
        </p:txBody>
      </p:sp>
      <p:sp>
        <p:nvSpPr>
          <p:cNvPr id="8" name="Google Shape;56;p13">
            <a:extLst>
              <a:ext uri="{FF2B5EF4-FFF2-40B4-BE49-F238E27FC236}">
                <a16:creationId xmlns:a16="http://schemas.microsoft.com/office/drawing/2014/main" id="{6E527FFF-EBA5-3405-6337-999A7F9475A5}"/>
              </a:ext>
            </a:extLst>
          </p:cNvPr>
          <p:cNvSpPr/>
          <p:nvPr/>
        </p:nvSpPr>
        <p:spPr>
          <a:xfrm>
            <a:off x="7331242" y="13785276"/>
            <a:ext cx="1002381"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2" name="Google Shape;87;p15">
            <a:extLst>
              <a:ext uri="{FF2B5EF4-FFF2-40B4-BE49-F238E27FC236}">
                <a16:creationId xmlns:a16="http://schemas.microsoft.com/office/drawing/2014/main" id="{9A05A0F8-6316-BF93-E33B-A5BBCF6240FD}"/>
              </a:ext>
            </a:extLst>
          </p:cNvPr>
          <p:cNvSpPr txBox="1"/>
          <p:nvPr/>
        </p:nvSpPr>
        <p:spPr>
          <a:xfrm>
            <a:off x="7574440" y="13959212"/>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3</a:t>
            </a:r>
            <a:endParaRPr sz="54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24285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5"/>
          <p:cNvSpPr/>
          <p:nvPr/>
        </p:nvSpPr>
        <p:spPr>
          <a:xfrm>
            <a:off x="-5150" y="-70275"/>
            <a:ext cx="10692000" cy="15190500"/>
          </a:xfrm>
          <a:prstGeom prst="rect">
            <a:avLst/>
          </a:prstGeom>
          <a:solidFill>
            <a:srgbClr val="F3F3F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5"/>
          <p:cNvSpPr/>
          <p:nvPr/>
        </p:nvSpPr>
        <p:spPr>
          <a:xfrm>
            <a:off x="4976355" y="1709761"/>
            <a:ext cx="5367000" cy="4909403"/>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5"/>
          <p:cNvSpPr txBox="1"/>
          <p:nvPr/>
        </p:nvSpPr>
        <p:spPr>
          <a:xfrm>
            <a:off x="207817" y="1481669"/>
            <a:ext cx="4763575" cy="7858720"/>
          </a:xfrm>
          <a:prstGeom prst="rect">
            <a:avLst/>
          </a:prstGeom>
          <a:noFill/>
          <a:ln>
            <a:noFill/>
          </a:ln>
        </p:spPr>
        <p:txBody>
          <a:bodyPr spcFirstLastPara="1" wrap="square" lIns="91425" tIns="91425" rIns="91425" bIns="91425" anchor="t" anchorCtr="0">
            <a:noAutofit/>
          </a:bodyPr>
          <a:lstStyle/>
          <a:p>
            <a:pPr lvl="0">
              <a:lnSpc>
                <a:spcPct val="150000"/>
              </a:lnSpc>
            </a:pPr>
            <a:r>
              <a:rPr lang="it-IT" sz="2200" b="0" i="0" u="none" strike="noStrike" kern="100" baseline="0" dirty="0">
                <a:latin typeface="Arial" panose="020B0604020202020204" pitchFamily="34" charset="0"/>
              </a:rPr>
              <a:t>Sul piano contrattuale, i segnali positivi si concentrano in poche tipologie. Il </a:t>
            </a:r>
            <a:r>
              <a:rPr lang="it-IT" sz="2200" b="1" i="0" u="none" strike="noStrike" kern="100" baseline="0" dirty="0">
                <a:latin typeface="Arial" panose="020B0604020202020204" pitchFamily="34" charset="0"/>
              </a:rPr>
              <a:t>tempo indeterminato</a:t>
            </a:r>
            <a:r>
              <a:rPr lang="it-IT" sz="2200" b="0" i="0" u="none" strike="noStrike" kern="100" baseline="0" dirty="0">
                <a:latin typeface="Arial" panose="020B0604020202020204" pitchFamily="34" charset="0"/>
              </a:rPr>
              <a:t>, il </a:t>
            </a:r>
            <a:r>
              <a:rPr lang="it-IT" sz="2200" b="1" i="0" u="none" strike="noStrike" kern="100" baseline="0" dirty="0">
                <a:latin typeface="Arial" panose="020B0604020202020204" pitchFamily="34" charset="0"/>
              </a:rPr>
              <a:t>lavoro domestico</a:t>
            </a:r>
            <a:r>
              <a:rPr lang="it-IT" sz="2200" b="0" i="0" u="none" strike="noStrike" kern="100" baseline="0" dirty="0">
                <a:latin typeface="Arial" panose="020B0604020202020204" pitchFamily="34" charset="0"/>
              </a:rPr>
              <a:t> e il </a:t>
            </a:r>
            <a:r>
              <a:rPr lang="it-IT" sz="2200" b="1" i="0" u="none" strike="noStrike" kern="100" baseline="0" dirty="0">
                <a:latin typeface="Arial" panose="020B0604020202020204" pitchFamily="34" charset="0"/>
              </a:rPr>
              <a:t>lavoro intermittente</a:t>
            </a:r>
            <a:r>
              <a:rPr lang="it-IT" sz="2200" b="0" i="0" u="none" strike="noStrike" kern="100" baseline="0" dirty="0">
                <a:latin typeface="Arial" panose="020B0604020202020204" pitchFamily="34" charset="0"/>
              </a:rPr>
              <a:t> sono gli unici contratti che registrano un aumento tendenziale delle assunzioni. Gli ingressi nell’occupazione permanente crescono del </a:t>
            </a:r>
            <a:r>
              <a:rPr lang="it-IT" sz="2200" b="1" i="0" u="none" strike="noStrike" kern="100" baseline="0" dirty="0">
                <a:latin typeface="Arial" panose="020B0604020202020204" pitchFamily="34" charset="0"/>
              </a:rPr>
              <a:t>2,7%</a:t>
            </a:r>
            <a:r>
              <a:rPr lang="it-IT" sz="2200" b="0" i="0" u="none" strike="noStrike" kern="100" baseline="0" dirty="0">
                <a:latin typeface="Arial" panose="020B0604020202020204" pitchFamily="34" charset="0"/>
              </a:rPr>
              <a:t>, trainati soprattutto dalla componente femminile (</a:t>
            </a:r>
            <a:r>
              <a:rPr lang="it-IT" sz="2200" b="1" i="0" u="none" strike="noStrike" kern="100" baseline="0" dirty="0">
                <a:latin typeface="Arial" panose="020B0604020202020204" pitchFamily="34" charset="0"/>
              </a:rPr>
              <a:t>+6,2%</a:t>
            </a:r>
            <a:r>
              <a:rPr lang="it-IT" sz="2200" b="0" i="0" u="none" strike="noStrike" kern="100" baseline="0" dirty="0">
                <a:latin typeface="Arial" panose="020B0604020202020204" pitchFamily="34" charset="0"/>
              </a:rPr>
              <a:t>). Al contrario, il tempo determinato e l’apprendistato diminuiscono rispettivamente del </a:t>
            </a:r>
            <a:r>
              <a:rPr lang="it-IT" sz="2200" b="1" i="0" u="none" strike="noStrike" kern="100" baseline="0" dirty="0">
                <a:latin typeface="Arial" panose="020B0604020202020204" pitchFamily="34" charset="0"/>
              </a:rPr>
              <a:t>5,5%</a:t>
            </a:r>
            <a:r>
              <a:rPr lang="it-IT" sz="2200" b="0" i="0" u="none" strike="noStrike" kern="100" baseline="0" dirty="0">
                <a:latin typeface="Arial" panose="020B0604020202020204" pitchFamily="34" charset="0"/>
              </a:rPr>
              <a:t> e del </a:t>
            </a:r>
            <a:r>
              <a:rPr lang="it-IT" sz="2200" b="1" i="0" u="none" strike="noStrike" kern="100" baseline="0" dirty="0">
                <a:latin typeface="Arial" panose="020B0604020202020204" pitchFamily="34" charset="0"/>
              </a:rPr>
              <a:t>3,1%</a:t>
            </a:r>
            <a:r>
              <a:rPr lang="it-IT" sz="2200" b="0" i="0" u="none" strike="noStrike" kern="100" baseline="0" dirty="0">
                <a:latin typeface="Arial" panose="020B0604020202020204" pitchFamily="34" charset="0"/>
              </a:rPr>
              <a:t>. </a:t>
            </a:r>
            <a:endParaRPr lang="it-IT" sz="2200" dirty="0">
              <a:latin typeface="Aleo"/>
              <a:ea typeface="Aleo"/>
              <a:cs typeface="Aleo"/>
              <a:sym typeface="Aleo"/>
            </a:endParaRPr>
          </a:p>
        </p:txBody>
      </p:sp>
      <p:sp>
        <p:nvSpPr>
          <p:cNvPr id="89" name="Google Shape;89;p15"/>
          <p:cNvSpPr txBox="1"/>
          <p:nvPr/>
        </p:nvSpPr>
        <p:spPr>
          <a:xfrm>
            <a:off x="133974" y="9001572"/>
            <a:ext cx="9435933" cy="608777"/>
          </a:xfrm>
          <a:prstGeom prst="rect">
            <a:avLst/>
          </a:prstGeom>
          <a:noFill/>
          <a:ln>
            <a:noFill/>
          </a:ln>
        </p:spPr>
        <p:txBody>
          <a:bodyPr spcFirstLastPara="1" wrap="square" lIns="91425" tIns="91425" rIns="91425" bIns="91425" anchor="t" anchorCtr="0">
            <a:noAutofit/>
          </a:bodyPr>
          <a:lstStyle/>
          <a:p>
            <a:pPr marL="0" marR="38100" lvl="0" indent="0" algn="l" rtl="0">
              <a:spcBef>
                <a:spcPts val="0"/>
              </a:spcBef>
              <a:spcAft>
                <a:spcPts val="0"/>
              </a:spcAft>
              <a:buNone/>
            </a:pPr>
            <a:r>
              <a:rPr lang="it-IT" sz="2800" b="1" dirty="0">
                <a:solidFill>
                  <a:schemeClr val="tx1"/>
                </a:solidFill>
                <a:latin typeface="Aleo"/>
                <a:ea typeface="Aleo"/>
                <a:cs typeface="Aleo"/>
                <a:sym typeface="Aleo"/>
              </a:rPr>
              <a:t>I DATI: </a:t>
            </a:r>
            <a:r>
              <a:rPr lang="it-IT" sz="2800" dirty="0">
                <a:solidFill>
                  <a:schemeClr val="tx1"/>
                </a:solidFill>
                <a:latin typeface="Aleo"/>
                <a:ea typeface="Aleo"/>
                <a:cs typeface="Aleo"/>
                <a:sym typeface="Aleo"/>
              </a:rPr>
              <a:t>Contratti di lavoro e trasformazioni</a:t>
            </a:r>
            <a:endParaRPr sz="2800" dirty="0">
              <a:solidFill>
                <a:schemeClr val="tx1"/>
              </a:solidFill>
              <a:latin typeface="Cabin"/>
              <a:ea typeface="Cabin"/>
              <a:cs typeface="Cabin"/>
              <a:sym typeface="Cabin"/>
            </a:endParaRPr>
          </a:p>
        </p:txBody>
      </p:sp>
      <p:sp>
        <p:nvSpPr>
          <p:cNvPr id="90" name="Google Shape;90;p15"/>
          <p:cNvSpPr/>
          <p:nvPr/>
        </p:nvSpPr>
        <p:spPr>
          <a:xfrm>
            <a:off x="133974" y="-111489"/>
            <a:ext cx="8889709" cy="1593158"/>
          </a:xfrm>
          <a:prstGeom prst="rect">
            <a:avLst/>
          </a:prstGeom>
          <a:solidFill>
            <a:schemeClr val="bg1">
              <a:lumMod val="8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 name="Google Shape;56;p13"/>
          <p:cNvSpPr/>
          <p:nvPr/>
        </p:nvSpPr>
        <p:spPr>
          <a:xfrm>
            <a:off x="9689432" y="-70450"/>
            <a:ext cx="1002381"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2" name="Google Shape;87;p15"/>
          <p:cNvSpPr txBox="1"/>
          <p:nvPr/>
        </p:nvSpPr>
        <p:spPr>
          <a:xfrm>
            <a:off x="9932630" y="103486"/>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4</a:t>
            </a:r>
            <a:endParaRPr sz="5400" b="1" dirty="0">
              <a:solidFill>
                <a:schemeClr val="bg1"/>
              </a:solidFill>
              <a:latin typeface="Aleo"/>
              <a:ea typeface="Aleo"/>
              <a:cs typeface="Aleo"/>
              <a:sym typeface="Aleo"/>
            </a:endParaRPr>
          </a:p>
        </p:txBody>
      </p:sp>
      <p:sp>
        <p:nvSpPr>
          <p:cNvPr id="2" name="Google Shape;88;p15">
            <a:extLst>
              <a:ext uri="{FF2B5EF4-FFF2-40B4-BE49-F238E27FC236}">
                <a16:creationId xmlns:a16="http://schemas.microsoft.com/office/drawing/2014/main" id="{E50A6CB8-43D0-40E0-50CA-51154B0B0146}"/>
              </a:ext>
            </a:extLst>
          </p:cNvPr>
          <p:cNvSpPr txBox="1"/>
          <p:nvPr/>
        </p:nvSpPr>
        <p:spPr>
          <a:xfrm>
            <a:off x="5041083" y="1803544"/>
            <a:ext cx="5302271" cy="4260372"/>
          </a:xfrm>
          <a:prstGeom prst="rect">
            <a:avLst/>
          </a:prstGeom>
          <a:noFill/>
          <a:ln>
            <a:noFill/>
          </a:ln>
        </p:spPr>
        <p:txBody>
          <a:bodyPr spcFirstLastPara="1" wrap="square" lIns="91425" tIns="91425" rIns="91425" bIns="91425" anchor="t" anchorCtr="0">
            <a:noAutofit/>
          </a:bodyPr>
          <a:lstStyle/>
          <a:p>
            <a:pPr marR="0" algn="r" rtl="0">
              <a:lnSpc>
                <a:spcPct val="150000"/>
              </a:lnSpc>
            </a:pPr>
            <a:r>
              <a:rPr lang="it-IT" sz="2400" b="0" i="0" u="none" strike="noStrike" kern="100" baseline="0" dirty="0">
                <a:solidFill>
                  <a:schemeClr val="bg1"/>
                </a:solidFill>
                <a:latin typeface="Arial" panose="020B0604020202020204" pitchFamily="34" charset="0"/>
              </a:rPr>
              <a:t>La contrazione più marcata riguarda il lavoro parasubordinato, che passa da </a:t>
            </a:r>
            <a:r>
              <a:rPr lang="it-IT" sz="2400" b="1" i="0" u="none" strike="noStrike" kern="100" baseline="0" dirty="0">
                <a:solidFill>
                  <a:schemeClr val="bg1"/>
                </a:solidFill>
                <a:latin typeface="Arial" panose="020B0604020202020204" pitchFamily="34" charset="0"/>
              </a:rPr>
              <a:t>6.817</a:t>
            </a:r>
            <a:r>
              <a:rPr lang="it-IT" sz="2400" b="0" i="0" u="none" strike="noStrike" kern="100" baseline="0" dirty="0">
                <a:solidFill>
                  <a:schemeClr val="bg1"/>
                </a:solidFill>
                <a:latin typeface="Arial" panose="020B0604020202020204" pitchFamily="34" charset="0"/>
              </a:rPr>
              <a:t> a </a:t>
            </a:r>
            <a:r>
              <a:rPr lang="it-IT" sz="2400" b="1" i="0" u="none" strike="noStrike" kern="100" baseline="0" dirty="0">
                <a:solidFill>
                  <a:schemeClr val="bg1"/>
                </a:solidFill>
                <a:latin typeface="Arial" panose="020B0604020202020204" pitchFamily="34" charset="0"/>
              </a:rPr>
              <a:t>5.612</a:t>
            </a:r>
            <a:r>
              <a:rPr lang="it-IT" sz="2400" b="0" i="0" u="none" strike="noStrike" kern="100" baseline="0" dirty="0">
                <a:solidFill>
                  <a:schemeClr val="bg1"/>
                </a:solidFill>
                <a:latin typeface="Arial" panose="020B0604020202020204" pitchFamily="34" charset="0"/>
              </a:rPr>
              <a:t> assunzioni (</a:t>
            </a:r>
            <a:r>
              <a:rPr lang="it-IT" sz="2400" b="1" i="0" u="none" strike="noStrike" kern="100" baseline="0" dirty="0">
                <a:solidFill>
                  <a:schemeClr val="bg1"/>
                </a:solidFill>
                <a:latin typeface="Arial" panose="020B0604020202020204" pitchFamily="34" charset="0"/>
              </a:rPr>
              <a:t>–17,7%</a:t>
            </a:r>
            <a:r>
              <a:rPr lang="it-IT" sz="2400" b="0" i="0" u="none" strike="noStrike" kern="100" baseline="0" dirty="0">
                <a:solidFill>
                  <a:schemeClr val="bg1"/>
                </a:solidFill>
                <a:latin typeface="Arial" panose="020B0604020202020204" pitchFamily="34" charset="0"/>
              </a:rPr>
              <a:t>). Le trasformazioni da apprendistato a tempo indeterminato restano sostanzialmente stabili, mentre quelle da tempo determinato </a:t>
            </a:r>
            <a:br>
              <a:rPr lang="it-IT" sz="2400" b="0" i="0" u="none" strike="noStrike" kern="100" baseline="0" dirty="0">
                <a:solidFill>
                  <a:schemeClr val="bg1"/>
                </a:solidFill>
                <a:latin typeface="Arial" panose="020B0604020202020204" pitchFamily="34" charset="0"/>
              </a:rPr>
            </a:br>
            <a:r>
              <a:rPr lang="it-IT" sz="2400" b="0" i="0" u="none" strike="noStrike" kern="100" baseline="0" dirty="0">
                <a:solidFill>
                  <a:schemeClr val="bg1"/>
                </a:solidFill>
                <a:latin typeface="Arial" panose="020B0604020202020204" pitchFamily="34" charset="0"/>
              </a:rPr>
              <a:t>calano del </a:t>
            </a:r>
            <a:r>
              <a:rPr lang="it-IT" sz="2400" b="1" i="0" u="none" strike="noStrike" kern="100" baseline="0" dirty="0">
                <a:solidFill>
                  <a:schemeClr val="bg1"/>
                </a:solidFill>
                <a:latin typeface="Arial" panose="020B0604020202020204" pitchFamily="34" charset="0"/>
              </a:rPr>
              <a:t>7,7%</a:t>
            </a:r>
            <a:r>
              <a:rPr lang="it-IT" sz="2400" b="0" i="0" u="none" strike="noStrike" kern="100" baseline="0" dirty="0">
                <a:solidFill>
                  <a:schemeClr val="bg1"/>
                </a:solidFill>
                <a:latin typeface="Arial" panose="020B0604020202020204" pitchFamily="34" charset="0"/>
              </a:rPr>
              <a:t>.</a:t>
            </a:r>
          </a:p>
        </p:txBody>
      </p:sp>
      <p:sp>
        <p:nvSpPr>
          <p:cNvPr id="87" name="Google Shape;87;p15"/>
          <p:cNvSpPr txBox="1"/>
          <p:nvPr/>
        </p:nvSpPr>
        <p:spPr>
          <a:xfrm>
            <a:off x="330589" y="-210019"/>
            <a:ext cx="9842110" cy="1596426"/>
          </a:xfrm>
          <a:prstGeom prst="rect">
            <a:avLst/>
          </a:prstGeom>
          <a:noFill/>
          <a:ln>
            <a:noFill/>
          </a:ln>
        </p:spPr>
        <p:txBody>
          <a:bodyPr spcFirstLastPara="1" wrap="square" lIns="91425" tIns="91425" rIns="91425" bIns="91425" anchor="t" anchorCtr="0">
            <a:noAutofit/>
          </a:bodyPr>
          <a:lstStyle/>
          <a:p>
            <a:pPr lvl="0">
              <a:lnSpc>
                <a:spcPct val="150000"/>
              </a:lnSpc>
            </a:pPr>
            <a:r>
              <a:rPr lang="it-IT" sz="3600" b="1" dirty="0">
                <a:solidFill>
                  <a:schemeClr val="tx1"/>
                </a:solidFill>
                <a:latin typeface="Aleo"/>
                <a:ea typeface="Aleo"/>
                <a:cs typeface="Aleo"/>
                <a:sym typeface="Aleo"/>
              </a:rPr>
              <a:t>LE ASSUNZIONI </a:t>
            </a:r>
          </a:p>
          <a:p>
            <a:pPr lvl="0"/>
            <a:r>
              <a:rPr lang="it-IT" sz="2800" b="1" i="1" dirty="0">
                <a:solidFill>
                  <a:schemeClr val="tx1"/>
                </a:solidFill>
                <a:latin typeface="Aleo"/>
                <a:ea typeface="Aleo"/>
                <a:cs typeface="Aleo"/>
                <a:sym typeface="Aleo"/>
              </a:rPr>
              <a:t>CONTRATTI</a:t>
            </a:r>
            <a:endParaRPr sz="2800" b="1" i="1" dirty="0">
              <a:solidFill>
                <a:schemeClr val="tx1"/>
              </a:solidFill>
              <a:latin typeface="Aleo"/>
              <a:ea typeface="Aleo"/>
              <a:cs typeface="Aleo"/>
              <a:sym typeface="Aleo"/>
            </a:endParaRPr>
          </a:p>
        </p:txBody>
      </p:sp>
      <p:pic>
        <p:nvPicPr>
          <p:cNvPr id="4" name="Immagine 3">
            <a:extLst>
              <a:ext uri="{FF2B5EF4-FFF2-40B4-BE49-F238E27FC236}">
                <a16:creationId xmlns:a16="http://schemas.microsoft.com/office/drawing/2014/main" id="{C2C4A504-51F6-03BA-9881-C40A54BAF2B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7816" y="9663743"/>
            <a:ext cx="10306883" cy="5281770"/>
          </a:xfrm>
          <a:prstGeom prst="rect">
            <a:avLst/>
          </a:prstGeom>
          <a:noFill/>
          <a:ln>
            <a:noFill/>
          </a:ln>
        </p:spPr>
      </p:pic>
    </p:spTree>
    <p:extLst>
      <p:ext uri="{BB962C8B-B14F-4D97-AF65-F5344CB8AC3E}">
        <p14:creationId xmlns:p14="http://schemas.microsoft.com/office/powerpoint/2010/main" val="1715528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5"/>
          <p:cNvSpPr/>
          <p:nvPr/>
        </p:nvSpPr>
        <p:spPr>
          <a:xfrm>
            <a:off x="28125" y="1"/>
            <a:ext cx="10692000" cy="15119348"/>
          </a:xfrm>
          <a:prstGeom prst="rect">
            <a:avLst/>
          </a:prstGeom>
          <a:solidFill>
            <a:srgbClr val="F3F3F3"/>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5" name="Google Shape;85;p15"/>
          <p:cNvSpPr/>
          <p:nvPr/>
        </p:nvSpPr>
        <p:spPr>
          <a:xfrm>
            <a:off x="5424316" y="0"/>
            <a:ext cx="5333823" cy="15119348"/>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i="1" dirty="0"/>
          </a:p>
        </p:txBody>
      </p:sp>
      <p:sp>
        <p:nvSpPr>
          <p:cNvPr id="88" name="Google Shape;88;p15"/>
          <p:cNvSpPr txBox="1"/>
          <p:nvPr/>
        </p:nvSpPr>
        <p:spPr>
          <a:xfrm>
            <a:off x="251028" y="443736"/>
            <a:ext cx="4996175" cy="13531571"/>
          </a:xfrm>
          <a:prstGeom prst="rect">
            <a:avLst/>
          </a:prstGeom>
          <a:noFill/>
          <a:ln>
            <a:noFill/>
          </a:ln>
        </p:spPr>
        <p:txBody>
          <a:bodyPr spcFirstLastPara="1" wrap="square" lIns="91425" tIns="91425" rIns="91425" bIns="91425" anchor="t" anchorCtr="0">
            <a:noAutofit/>
          </a:bodyPr>
          <a:lstStyle/>
          <a:p>
            <a:pPr lvl="0">
              <a:lnSpc>
                <a:spcPct val="150000"/>
              </a:lnSpc>
              <a:spcBef>
                <a:spcPts val="600"/>
              </a:spcBef>
              <a:spcAft>
                <a:spcPts val="600"/>
              </a:spcAft>
            </a:pPr>
            <a:r>
              <a:rPr lang="it-IT" sz="2800" b="1" dirty="0">
                <a:solidFill>
                  <a:schemeClr val="tx1"/>
                </a:solidFill>
                <a:latin typeface="Aleo"/>
                <a:ea typeface="Aleo"/>
                <a:cs typeface="Aleo"/>
                <a:sym typeface="Aleo"/>
              </a:rPr>
              <a:t>LE QUALIFICHE</a:t>
            </a:r>
          </a:p>
          <a:p>
            <a:pPr marR="0" rtl="0">
              <a:spcBef>
                <a:spcPts val="600"/>
              </a:spcBef>
              <a:spcAft>
                <a:spcPts val="600"/>
              </a:spcAft>
            </a:pPr>
            <a:r>
              <a:rPr lang="it-IT" sz="2800" b="0" i="0" u="none" strike="noStrike" kern="100" baseline="0" dirty="0">
                <a:latin typeface="Arial" panose="020B0604020202020204" pitchFamily="34" charset="0"/>
              </a:rPr>
              <a:t>La contrazione delle assunzioni interessa quasi tutte le qualifiche professionali. Il calo più rilevante in termini assoluti riguarda le </a:t>
            </a:r>
            <a:r>
              <a:rPr lang="it-IT" sz="2800" b="0" i="1" u="none" strike="noStrike" kern="100" baseline="0" dirty="0">
                <a:latin typeface="Arial" panose="020B0604020202020204" pitchFamily="34" charset="0"/>
              </a:rPr>
              <a:t>professioni qualificate nelle attività commerciali e nei servizi</a:t>
            </a:r>
            <a:r>
              <a:rPr lang="it-IT" sz="2800" b="0" i="0" u="none" strike="noStrike" kern="100" baseline="0" dirty="0">
                <a:latin typeface="Arial" panose="020B0604020202020204" pitchFamily="34" charset="0"/>
              </a:rPr>
              <a:t>, che diminuiscono del </a:t>
            </a:r>
            <a:r>
              <a:rPr lang="it-IT" sz="2800" b="1" i="0" u="none" strike="noStrike" kern="100" baseline="0" dirty="0">
                <a:latin typeface="Arial" panose="020B0604020202020204" pitchFamily="34" charset="0"/>
              </a:rPr>
              <a:t>7,7%</a:t>
            </a:r>
            <a:r>
              <a:rPr lang="it-IT" sz="2800" b="0" i="0" u="none" strike="noStrike" kern="100" baseline="0" dirty="0">
                <a:latin typeface="Arial" panose="020B0604020202020204" pitchFamily="34" charset="0"/>
              </a:rPr>
              <a:t>, pari a </a:t>
            </a:r>
            <a:r>
              <a:rPr lang="it-IT" sz="2800" b="1" i="0" u="none" strike="noStrike" kern="100" baseline="0" dirty="0">
                <a:latin typeface="Arial" panose="020B0604020202020204" pitchFamily="34" charset="0"/>
              </a:rPr>
              <a:t>1.861 avviamenti in meno</a:t>
            </a:r>
            <a:r>
              <a:rPr lang="it-IT" sz="2800" b="0" i="0" u="none" strike="noStrike" kern="100" baseline="0" dirty="0">
                <a:latin typeface="Arial" panose="020B0604020202020204" pitchFamily="34" charset="0"/>
              </a:rPr>
              <a:t> rispetto al quarto trimestre 2024. Si tratta di una qualifica fortemente collegata alla stagionalità estiva, che registra anche una flessione congiunturale molto accentuata (</a:t>
            </a:r>
            <a:r>
              <a:rPr lang="it-IT" sz="2800" b="1" i="0" u="none" strike="noStrike" kern="100" baseline="0" dirty="0">
                <a:latin typeface="Arial" panose="020B0604020202020204" pitchFamily="34" charset="0"/>
              </a:rPr>
              <a:t>–31,8%</a:t>
            </a:r>
            <a:r>
              <a:rPr lang="it-IT" sz="2800" b="0" i="0" u="none" strike="noStrike" kern="100" baseline="0" dirty="0">
                <a:latin typeface="Arial" panose="020B0604020202020204" pitchFamily="34" charset="0"/>
              </a:rPr>
              <a:t>).</a:t>
            </a:r>
          </a:p>
          <a:p>
            <a:pPr marR="0" rtl="0">
              <a:spcBef>
                <a:spcPts val="600"/>
              </a:spcBef>
              <a:spcAft>
                <a:spcPts val="600"/>
              </a:spcAft>
            </a:pPr>
            <a:r>
              <a:rPr lang="it-IT" sz="2800" b="0" i="0" u="none" strike="noStrike" kern="100" baseline="0" dirty="0">
                <a:latin typeface="Arial" panose="020B0604020202020204" pitchFamily="34" charset="0"/>
              </a:rPr>
              <a:t>Considerevole anche la riduzione delle assunzioni per le "professioni esecutive nel lavoro d'ufficio" (–6,7%), per le "professioni tecniche" </a:t>
            </a:r>
            <a:br>
              <a:rPr lang="it-IT" sz="2800" b="0" i="0" u="none" strike="noStrike" kern="100" baseline="0" dirty="0">
                <a:latin typeface="Arial" panose="020B0604020202020204" pitchFamily="34" charset="0"/>
              </a:rPr>
            </a:br>
            <a:r>
              <a:rPr lang="it-IT" sz="2800" b="0" i="0" u="none" strike="noStrike" kern="100" baseline="0" dirty="0">
                <a:latin typeface="Arial" panose="020B0604020202020204" pitchFamily="34" charset="0"/>
              </a:rPr>
              <a:t>(–7,9%) per i “conduttori di impianti, operai di macchinari fissi e mobili e conducenti di veicoli” (-6,3%) e per le professioni non qualificate </a:t>
            </a:r>
            <a:br>
              <a:rPr lang="it-IT" sz="2800" b="0" i="0" u="none" strike="noStrike" kern="100" baseline="0" dirty="0">
                <a:latin typeface="Arial" panose="020B0604020202020204" pitchFamily="34" charset="0"/>
              </a:rPr>
            </a:br>
            <a:r>
              <a:rPr lang="it-IT" sz="2800" b="0" i="0" u="none" strike="noStrike" kern="100" baseline="0" dirty="0">
                <a:latin typeface="Arial" panose="020B0604020202020204" pitchFamily="34" charset="0"/>
              </a:rPr>
              <a:t>(–5,5%).</a:t>
            </a:r>
          </a:p>
        </p:txBody>
      </p:sp>
      <p:sp>
        <p:nvSpPr>
          <p:cNvPr id="92" name="Google Shape;92;p15"/>
          <p:cNvSpPr txBox="1"/>
          <p:nvPr/>
        </p:nvSpPr>
        <p:spPr>
          <a:xfrm>
            <a:off x="5470106" y="1245032"/>
            <a:ext cx="4691700" cy="10772149"/>
          </a:xfrm>
          <a:prstGeom prst="rect">
            <a:avLst/>
          </a:prstGeom>
          <a:noFill/>
          <a:ln>
            <a:noFill/>
          </a:ln>
        </p:spPr>
        <p:txBody>
          <a:bodyPr spcFirstLastPara="1" wrap="square" lIns="91425" tIns="91425" rIns="91425" bIns="91425" anchor="t" anchorCtr="0">
            <a:spAutoFit/>
          </a:bodyPr>
          <a:lstStyle/>
          <a:p>
            <a:pPr marR="0" algn="r" rtl="0">
              <a:spcBef>
                <a:spcPts val="600"/>
              </a:spcBef>
              <a:spcAft>
                <a:spcPts val="600"/>
              </a:spcAft>
            </a:pPr>
            <a:r>
              <a:rPr lang="it-IT" sz="2800" b="0" i="0" u="none" strike="noStrike" kern="100" baseline="0" dirty="0">
                <a:solidFill>
                  <a:schemeClr val="bg1"/>
                </a:solidFill>
                <a:latin typeface="Arial" panose="020B0604020202020204" pitchFamily="34" charset="0"/>
              </a:rPr>
              <a:t>In controtendenza gli ingressi nell'occupazione per le professioni manuali dell'industria, dell'artigianato e dell'agricoltura: "artigiani, operai specializzati e agricoltori" crescono del 12,3%.</a:t>
            </a:r>
          </a:p>
          <a:p>
            <a:pPr marR="0" algn="r" rtl="0">
              <a:spcBef>
                <a:spcPts val="600"/>
              </a:spcBef>
              <a:spcAft>
                <a:spcPts val="600"/>
              </a:spcAft>
            </a:pPr>
            <a:r>
              <a:rPr lang="it-IT" sz="2800" b="0" i="0" u="none" strike="noStrike" kern="100" baseline="0" dirty="0">
                <a:solidFill>
                  <a:schemeClr val="bg1"/>
                </a:solidFill>
                <a:latin typeface="Arial" panose="020B0604020202020204" pitchFamily="34" charset="0"/>
              </a:rPr>
              <a:t>Pur rappresentando una quota assai contenuta del complessivo flusso di attivazioni (0,3%), gli "imprenditori e alta dirigenza" continuano a confermare i segnali positivi emersi nel corso dell'anno. Anche nel quarto trimestre 2025, infatti, le assunzioni riferite a tale profilo salgono, in via tendenziale, da 131 a 174 unità, registrando un incremento del 32,8%.</a:t>
            </a:r>
          </a:p>
          <a:p>
            <a:pPr marL="0" lvl="0" indent="269999" algn="r" rtl="0">
              <a:lnSpc>
                <a:spcPct val="150000"/>
              </a:lnSpc>
              <a:spcBef>
                <a:spcPts val="600"/>
              </a:spcBef>
              <a:spcAft>
                <a:spcPts val="600"/>
              </a:spcAft>
              <a:buNone/>
            </a:pPr>
            <a:endParaRPr sz="2800" dirty="0">
              <a:solidFill>
                <a:schemeClr val="bg1"/>
              </a:solidFill>
              <a:latin typeface="Aleo"/>
              <a:ea typeface="Aleo"/>
              <a:cs typeface="Aleo"/>
              <a:sym typeface="Aleo"/>
            </a:endParaRPr>
          </a:p>
        </p:txBody>
      </p:sp>
      <p:pic>
        <p:nvPicPr>
          <p:cNvPr id="3" name="Immagine 2">
            <a:extLst>
              <a:ext uri="{FF2B5EF4-FFF2-40B4-BE49-F238E27FC236}">
                <a16:creationId xmlns:a16="http://schemas.microsoft.com/office/drawing/2014/main" id="{FEA835E4-FFAA-00DC-1949-E0E357A17E3A}"/>
              </a:ext>
            </a:extLst>
          </p:cNvPr>
          <p:cNvPicPr>
            <a:picLocks noChangeAspect="1"/>
          </p:cNvPicPr>
          <p:nvPr/>
        </p:nvPicPr>
        <p:blipFill>
          <a:blip r:embed="rId3">
            <a:biLevel thresh="25000"/>
            <a:alphaModFix amt="7000"/>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rot="20079120">
            <a:off x="-870097" y="1322280"/>
            <a:ext cx="12488442" cy="15394166"/>
          </a:xfrm>
          <a:prstGeom prst="rect">
            <a:avLst/>
          </a:prstGeom>
        </p:spPr>
      </p:pic>
      <p:sp>
        <p:nvSpPr>
          <p:cNvPr id="11" name="Google Shape;56;p13"/>
          <p:cNvSpPr/>
          <p:nvPr/>
        </p:nvSpPr>
        <p:spPr>
          <a:xfrm>
            <a:off x="9273575" y="13499431"/>
            <a:ext cx="1002381" cy="133407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2" name="Google Shape;87;p15"/>
          <p:cNvSpPr txBox="1"/>
          <p:nvPr/>
        </p:nvSpPr>
        <p:spPr>
          <a:xfrm>
            <a:off x="9516773" y="13673367"/>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5</a:t>
            </a:r>
            <a:endParaRPr sz="5400" b="1" dirty="0">
              <a:solidFill>
                <a:schemeClr val="bg1"/>
              </a:solidFill>
              <a:latin typeface="Aleo"/>
              <a:ea typeface="Aleo"/>
              <a:cs typeface="Aleo"/>
              <a:sym typeface="Ale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4"/>
          <p:cNvSpPr/>
          <p:nvPr/>
        </p:nvSpPr>
        <p:spPr>
          <a:xfrm>
            <a:off x="-5150" y="0"/>
            <a:ext cx="10692000" cy="1509705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4"/>
          <p:cNvSpPr txBox="1"/>
          <p:nvPr/>
        </p:nvSpPr>
        <p:spPr>
          <a:xfrm>
            <a:off x="0" y="10154653"/>
            <a:ext cx="10876622" cy="5056004"/>
          </a:xfrm>
          <a:prstGeom prst="rect">
            <a:avLst/>
          </a:prstGeom>
          <a:solidFill>
            <a:schemeClr val="tx2">
              <a:lumMod val="75000"/>
            </a:schemeClr>
          </a:solidFill>
          <a:ln>
            <a:noFill/>
          </a:ln>
        </p:spPr>
        <p:txBody>
          <a:bodyPr spcFirstLastPara="1" wrap="square" lIns="91425" tIns="91425" rIns="91425" bIns="91425" anchor="t" anchorCtr="0">
            <a:normAutofit/>
          </a:bodyPr>
          <a:lstStyle/>
          <a:p>
            <a:pPr marR="38100" lvl="1" algn="r"/>
            <a:r>
              <a:rPr lang="it-IT" sz="3600" b="1" dirty="0">
                <a:solidFill>
                  <a:schemeClr val="bg1"/>
                </a:solidFill>
                <a:latin typeface="Aleo"/>
                <a:ea typeface="Cabin"/>
                <a:cs typeface="Cabin"/>
                <a:sym typeface="Aleo"/>
              </a:rPr>
              <a:t>	</a:t>
            </a:r>
            <a:endParaRPr sz="4000" b="1" dirty="0">
              <a:solidFill>
                <a:srgbClr val="5B93C6"/>
              </a:solidFill>
              <a:latin typeface="Cabin"/>
              <a:ea typeface="Cabin"/>
              <a:cs typeface="Cabin"/>
              <a:sym typeface="Cabin"/>
            </a:endParaRPr>
          </a:p>
        </p:txBody>
      </p:sp>
      <p:sp>
        <p:nvSpPr>
          <p:cNvPr id="72" name="Google Shape;72;p14"/>
          <p:cNvSpPr txBox="1"/>
          <p:nvPr/>
        </p:nvSpPr>
        <p:spPr>
          <a:xfrm>
            <a:off x="196349" y="92470"/>
            <a:ext cx="10299113" cy="5256280"/>
          </a:xfrm>
          <a:prstGeom prst="rect">
            <a:avLst/>
          </a:prstGeom>
          <a:noFill/>
          <a:ln>
            <a:noFill/>
          </a:ln>
        </p:spPr>
        <p:txBody>
          <a:bodyPr spcFirstLastPara="1" wrap="square" lIns="91425" tIns="91425" rIns="91425" bIns="91425" anchor="t" anchorCtr="0">
            <a:noAutofit/>
          </a:bodyPr>
          <a:lstStyle/>
          <a:p>
            <a:pPr lvl="0">
              <a:lnSpc>
                <a:spcPct val="150000"/>
              </a:lnSpc>
              <a:spcBef>
                <a:spcPts val="600"/>
              </a:spcBef>
              <a:spcAft>
                <a:spcPts val="600"/>
              </a:spcAft>
            </a:pPr>
            <a:r>
              <a:rPr lang="it-IT" sz="2400" b="1" dirty="0">
                <a:latin typeface="Aleo"/>
                <a:ea typeface="Aleo"/>
                <a:cs typeface="Aleo"/>
                <a:sym typeface="Aleo"/>
              </a:rPr>
              <a:t>ASSUNZIONI PER GENERE</a:t>
            </a:r>
          </a:p>
          <a:p>
            <a:pPr marR="0" algn="just" rtl="0">
              <a:spcBef>
                <a:spcPts val="600"/>
              </a:spcBef>
              <a:spcAft>
                <a:spcPts val="600"/>
              </a:spcAft>
            </a:pPr>
            <a:r>
              <a:rPr lang="it-IT" sz="2400" b="0" i="0" u="none" strike="noStrike" kern="100" baseline="0" dirty="0">
                <a:latin typeface="Arial" panose="020B0604020202020204" pitchFamily="34" charset="0"/>
              </a:rPr>
              <a:t>Nel confronto con il quarto trimestre 2024, le assunzioni risultano in diminuzione per entrambe le componenti di genere, ma presentano una flessione più marcata per gli uomini (-5,1% contro -2,1%). L’andamento delle donne appare meno sfavorevole sia nell’ambito dei contratti di lavoro alle dipendenze — dove si registra un incremento del </a:t>
            </a:r>
            <a:r>
              <a:rPr lang="it-IT" sz="2400" b="1" i="0" u="none" strike="noStrike" kern="100" baseline="0" dirty="0">
                <a:latin typeface="Arial" panose="020B0604020202020204" pitchFamily="34" charset="0"/>
              </a:rPr>
              <a:t>6,2%</a:t>
            </a:r>
            <a:r>
              <a:rPr lang="it-IT" sz="2400" b="0" i="0" u="none" strike="noStrike" kern="100" baseline="0" dirty="0">
                <a:latin typeface="Arial" panose="020B0604020202020204" pitchFamily="34" charset="0"/>
              </a:rPr>
              <a:t> delle assunzioni a tempo indeterminato — sia tra le tipologie contrattuali che non configurano un rapporto di subordinazione.</a:t>
            </a:r>
          </a:p>
          <a:p>
            <a:pPr marR="0" algn="just" rtl="0">
              <a:spcBef>
                <a:spcPts val="600"/>
              </a:spcBef>
              <a:spcAft>
                <a:spcPts val="600"/>
              </a:spcAft>
            </a:pPr>
            <a:r>
              <a:rPr lang="it-IT" sz="2400" b="0" i="0" u="none" strike="noStrike" kern="100" baseline="0" dirty="0">
                <a:latin typeface="Arial" panose="020B0604020202020204" pitchFamily="34" charset="0"/>
              </a:rPr>
              <a:t>La presenza femminile sul totale degli avviamenti del quarto trimestre 2025 si attesta al </a:t>
            </a:r>
            <a:r>
              <a:rPr lang="it-IT" sz="2400" b="1" i="0" u="none" strike="noStrike" kern="100" baseline="0" dirty="0">
                <a:latin typeface="Arial" panose="020B0604020202020204" pitchFamily="34" charset="0"/>
              </a:rPr>
              <a:t>46,9%</a:t>
            </a:r>
            <a:r>
              <a:rPr lang="it-IT" sz="2400" b="0" i="0" u="none" strike="noStrike" kern="100" baseline="0" dirty="0">
                <a:latin typeface="Arial" panose="020B0604020202020204" pitchFamily="34" charset="0"/>
              </a:rPr>
              <a:t>. Tale quota scende al </a:t>
            </a:r>
            <a:r>
              <a:rPr lang="it-IT" sz="2400" b="1" i="0" u="none" strike="noStrike" kern="100" baseline="0" dirty="0">
                <a:latin typeface="Arial" panose="020B0604020202020204" pitchFamily="34" charset="0"/>
              </a:rPr>
              <a:t>45,3%</a:t>
            </a:r>
            <a:r>
              <a:rPr lang="it-IT" sz="2400" b="0" i="0" u="none" strike="noStrike" kern="100" baseline="0" dirty="0">
                <a:latin typeface="Arial" panose="020B0604020202020204" pitchFamily="34" charset="0"/>
              </a:rPr>
              <a:t> considerando i soli contratti alle dipendenze (41,7% nel tempo indeterminato), mentre sale al </a:t>
            </a:r>
            <a:r>
              <a:rPr lang="it-IT" sz="2400" b="1" i="0" u="none" strike="noStrike" kern="100" baseline="0" dirty="0">
                <a:latin typeface="Arial" panose="020B0604020202020204" pitchFamily="34" charset="0"/>
              </a:rPr>
              <a:t>51,2%</a:t>
            </a:r>
            <a:r>
              <a:rPr lang="it-IT" sz="2400" b="0" i="0" u="none" strike="noStrike" kern="100" baseline="0" dirty="0">
                <a:latin typeface="Arial" panose="020B0604020202020204" pitchFamily="34" charset="0"/>
              </a:rPr>
              <a:t> per gli altri contratti.</a:t>
            </a:r>
          </a:p>
        </p:txBody>
      </p:sp>
      <p:sp>
        <p:nvSpPr>
          <p:cNvPr id="2" name="Google Shape;71;p14">
            <a:extLst>
              <a:ext uri="{FF2B5EF4-FFF2-40B4-BE49-F238E27FC236}">
                <a16:creationId xmlns:a16="http://schemas.microsoft.com/office/drawing/2014/main" id="{F75D1E70-9AEF-3B26-C2DD-DEEF3057CCCC}"/>
              </a:ext>
            </a:extLst>
          </p:cNvPr>
          <p:cNvSpPr txBox="1"/>
          <p:nvPr/>
        </p:nvSpPr>
        <p:spPr>
          <a:xfrm>
            <a:off x="-5149" y="5348750"/>
            <a:ext cx="10789460" cy="4692295"/>
          </a:xfrm>
          <a:prstGeom prst="rect">
            <a:avLst/>
          </a:prstGeom>
          <a:solidFill>
            <a:schemeClr val="tx1">
              <a:lumMod val="65000"/>
              <a:lumOff val="35000"/>
            </a:schemeClr>
          </a:solidFill>
          <a:ln>
            <a:noFill/>
          </a:ln>
        </p:spPr>
        <p:txBody>
          <a:bodyPr spcFirstLastPara="1" wrap="square" lIns="91425" tIns="91425" rIns="91425" bIns="91425" anchor="t" anchorCtr="0">
            <a:normAutofit/>
          </a:bodyPr>
          <a:lstStyle/>
          <a:p>
            <a:pPr marR="38100" lvl="1" algn="r"/>
            <a:r>
              <a:rPr lang="it-IT" sz="3600" b="1" dirty="0">
                <a:solidFill>
                  <a:schemeClr val="bg1"/>
                </a:solidFill>
                <a:latin typeface="Aleo"/>
                <a:ea typeface="Cabin"/>
                <a:cs typeface="Cabin"/>
                <a:sym typeface="Aleo"/>
              </a:rPr>
              <a:t>	</a:t>
            </a:r>
            <a:endParaRPr sz="4000" b="1" dirty="0">
              <a:solidFill>
                <a:srgbClr val="5B93C6"/>
              </a:solidFill>
              <a:latin typeface="Cabin"/>
              <a:ea typeface="Cabin"/>
              <a:cs typeface="Cabin"/>
              <a:sym typeface="Cabin"/>
            </a:endParaRPr>
          </a:p>
        </p:txBody>
      </p:sp>
      <p:sp>
        <p:nvSpPr>
          <p:cNvPr id="78" name="Google Shape;78;p14"/>
          <p:cNvSpPr txBox="1"/>
          <p:nvPr/>
        </p:nvSpPr>
        <p:spPr>
          <a:xfrm>
            <a:off x="172287" y="10360353"/>
            <a:ext cx="10323176" cy="4711516"/>
          </a:xfrm>
          <a:prstGeom prst="rect">
            <a:avLst/>
          </a:prstGeom>
          <a:noFill/>
          <a:ln>
            <a:noFill/>
          </a:ln>
        </p:spPr>
        <p:txBody>
          <a:bodyPr spcFirstLastPara="1" wrap="square" lIns="91425" tIns="91425" rIns="91425" bIns="91425" anchor="t" anchorCtr="0">
            <a:spAutoFit/>
          </a:bodyPr>
          <a:lstStyle/>
          <a:p>
            <a:pPr marL="57150" marR="85725" lvl="0">
              <a:lnSpc>
                <a:spcPts val="2880"/>
              </a:lnSpc>
              <a:spcBef>
                <a:spcPts val="600"/>
              </a:spcBef>
              <a:spcAft>
                <a:spcPts val="600"/>
              </a:spcAft>
            </a:pPr>
            <a:r>
              <a:rPr lang="it-IT" sz="2400" b="1" dirty="0">
                <a:solidFill>
                  <a:schemeClr val="tx1"/>
                </a:solidFill>
                <a:latin typeface="Aleo"/>
                <a:ea typeface="Aleo"/>
                <a:cs typeface="Aleo"/>
                <a:sym typeface="Aleo"/>
              </a:rPr>
              <a:t>CLASSI DI ETÀ</a:t>
            </a:r>
          </a:p>
          <a:p>
            <a:pPr marR="0" algn="just" rtl="0">
              <a:spcBef>
                <a:spcPts val="600"/>
              </a:spcBef>
              <a:spcAft>
                <a:spcPts val="600"/>
              </a:spcAft>
            </a:pPr>
            <a:r>
              <a:rPr lang="it-IT" sz="2400" b="0" i="0" u="none" strike="noStrike" kern="100" baseline="0" dirty="0">
                <a:latin typeface="Arial" panose="020B0604020202020204" pitchFamily="34" charset="0"/>
              </a:rPr>
              <a:t>Le dinamiche tendenziali per classe di età risultano tutte negative, con variazioni più contenute tra i lavoratori più giovani (-2,1%) e tra gli over 54</a:t>
            </a:r>
            <a:br>
              <a:rPr lang="it-IT" sz="2400" b="0" i="0" u="none" strike="noStrike" kern="100" baseline="0" dirty="0">
                <a:latin typeface="Arial" panose="020B0604020202020204" pitchFamily="34" charset="0"/>
              </a:rPr>
            </a:br>
            <a:r>
              <a:rPr lang="it-IT" sz="2400" b="0" i="0" u="none" strike="noStrike" kern="100" baseline="0" dirty="0">
                <a:latin typeface="Arial" panose="020B0604020202020204" pitchFamily="34" charset="0"/>
              </a:rPr>
              <a:t>(-1,6% nella fascia 55‑64 anni e -0,1% tra gli over 65). Anche nel trimestre di chiusura dell’anno si conferma la maggiore resilienza occupazionale dei lavoratori senior, un fenomeno già osservato nei periodi precedenti e riconducibile sia alla crescente permanenza nel mercato del lavoro sia alla domanda stabile di competenze esperte.</a:t>
            </a:r>
          </a:p>
          <a:p>
            <a:pPr marR="0" algn="just" rtl="0">
              <a:spcBef>
                <a:spcPts val="600"/>
              </a:spcBef>
              <a:spcAft>
                <a:spcPts val="600"/>
              </a:spcAft>
            </a:pPr>
            <a:r>
              <a:rPr lang="it-IT" sz="2400" b="0" i="0" u="none" strike="noStrike" kern="100" baseline="0" dirty="0">
                <a:latin typeface="Arial" panose="020B0604020202020204" pitchFamily="34" charset="0"/>
              </a:rPr>
              <a:t>Nel complesso, i giovani tra i 18 e i 35 anni totalizzano </a:t>
            </a:r>
            <a:r>
              <a:rPr lang="it-IT" sz="2400" b="1" i="0" u="none" strike="noStrike" kern="100" baseline="0" dirty="0">
                <a:latin typeface="Arial" panose="020B0604020202020204" pitchFamily="34" charset="0"/>
              </a:rPr>
              <a:t>33.506 avviamenti</a:t>
            </a:r>
            <a:r>
              <a:rPr lang="it-IT" sz="2400" b="0" i="0" u="none" strike="noStrike" kern="100" baseline="0" dirty="0">
                <a:latin typeface="Arial" panose="020B0604020202020204" pitchFamily="34" charset="0"/>
              </a:rPr>
              <a:t>, pari al </a:t>
            </a:r>
            <a:r>
              <a:rPr lang="it-IT" sz="2400" b="1" i="0" u="none" strike="noStrike" kern="100" baseline="0" dirty="0">
                <a:latin typeface="Arial" panose="020B0604020202020204" pitchFamily="34" charset="0"/>
              </a:rPr>
              <a:t>48,3%</a:t>
            </a:r>
            <a:r>
              <a:rPr lang="it-IT" sz="2400" b="0" i="0" u="none" strike="noStrike" kern="100" baseline="0" dirty="0">
                <a:latin typeface="Arial" panose="020B0604020202020204" pitchFamily="34" charset="0"/>
              </a:rPr>
              <a:t> del totale, confermandosi una componente centrale del flusso di ingresso nel mercato del lavoro regionale.</a:t>
            </a:r>
          </a:p>
        </p:txBody>
      </p:sp>
      <p:sp>
        <p:nvSpPr>
          <p:cNvPr id="16" name="Google Shape;56;p13"/>
          <p:cNvSpPr/>
          <p:nvPr/>
        </p:nvSpPr>
        <p:spPr>
          <a:xfrm>
            <a:off x="9269837" y="-21137"/>
            <a:ext cx="1421976" cy="1007339"/>
          </a:xfrm>
          <a:prstGeom prst="rect">
            <a:avLst/>
          </a:prstGeom>
          <a:solidFill>
            <a:schemeClr val="tx2">
              <a:lumMod val="2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7" name="Google Shape;87;p15"/>
          <p:cNvSpPr txBox="1"/>
          <p:nvPr/>
        </p:nvSpPr>
        <p:spPr>
          <a:xfrm>
            <a:off x="9631863" y="-232190"/>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6</a:t>
            </a:r>
            <a:endParaRPr sz="5400" b="1" dirty="0">
              <a:solidFill>
                <a:schemeClr val="bg1"/>
              </a:solidFill>
              <a:latin typeface="Aleo"/>
              <a:ea typeface="Aleo"/>
              <a:cs typeface="Aleo"/>
              <a:sym typeface="Aleo"/>
            </a:endParaRPr>
          </a:p>
        </p:txBody>
      </p:sp>
      <p:sp>
        <p:nvSpPr>
          <p:cNvPr id="3" name="CasellaDiTesto 2">
            <a:extLst>
              <a:ext uri="{FF2B5EF4-FFF2-40B4-BE49-F238E27FC236}">
                <a16:creationId xmlns:a16="http://schemas.microsoft.com/office/drawing/2014/main" id="{B46058D6-FD95-5310-9D26-CAF756283F30}"/>
              </a:ext>
            </a:extLst>
          </p:cNvPr>
          <p:cNvSpPr txBox="1"/>
          <p:nvPr/>
        </p:nvSpPr>
        <p:spPr>
          <a:xfrm>
            <a:off x="196349" y="5297001"/>
            <a:ext cx="10299114" cy="4647426"/>
          </a:xfrm>
          <a:prstGeom prst="rect">
            <a:avLst/>
          </a:prstGeom>
          <a:noFill/>
        </p:spPr>
        <p:txBody>
          <a:bodyPr wrap="square" rtlCol="0">
            <a:spAutoFit/>
          </a:bodyPr>
          <a:lstStyle/>
          <a:p>
            <a:pPr lvl="0" algn="r">
              <a:lnSpc>
                <a:spcPct val="150000"/>
              </a:lnSpc>
              <a:spcBef>
                <a:spcPts val="600"/>
              </a:spcBef>
              <a:spcAft>
                <a:spcPts val="600"/>
              </a:spcAft>
            </a:pPr>
            <a:r>
              <a:rPr lang="it-IT" sz="2400" b="1" dirty="0">
                <a:solidFill>
                  <a:srgbClr val="F3F3F3"/>
                </a:solidFill>
                <a:latin typeface="Aleo"/>
                <a:ea typeface="Aleo"/>
                <a:cs typeface="Aleo"/>
                <a:sym typeface="Aleo"/>
              </a:rPr>
              <a:t>ASSUNZIONI PER CITTADINANZA</a:t>
            </a:r>
          </a:p>
          <a:p>
            <a:pPr marR="0" algn="just" rtl="0">
              <a:spcBef>
                <a:spcPts val="600"/>
              </a:spcBef>
              <a:spcAft>
                <a:spcPts val="600"/>
              </a:spcAft>
            </a:pPr>
            <a:r>
              <a:rPr lang="it-IT" sz="2400" b="0" i="0" u="none" strike="noStrike" kern="100" baseline="0" dirty="0">
                <a:solidFill>
                  <a:schemeClr val="bg1"/>
                </a:solidFill>
                <a:latin typeface="Arial" panose="020B0604020202020204" pitchFamily="34" charset="0"/>
              </a:rPr>
              <a:t>La flessione tendenziale della domanda di lavoro riguarda esclusivamente i lavoratori italiani, mentre gli stranieri registrano un lieve incremento (+0,4%). All’interno della componente italiana la contrazione è più marcata tra gli uomini (-7,1%) rispetto alle donne (-4,6%). Tale dinamica è coerente con l’andamento delle qualifiche: la crescita interessa infatti solo le professioni manuali dell’industria, dell’artigianato e dell’agricoltura, ambiti nei quali la presenza straniera è strutturalmente più elevata.</a:t>
            </a:r>
          </a:p>
          <a:p>
            <a:pPr marR="0" algn="just" rtl="0">
              <a:spcBef>
                <a:spcPts val="600"/>
              </a:spcBef>
              <a:spcAft>
                <a:spcPts val="600"/>
              </a:spcAft>
            </a:pPr>
            <a:r>
              <a:rPr lang="it-IT" sz="2400" b="0" i="0" u="none" strike="noStrike" kern="100" baseline="0" dirty="0">
                <a:solidFill>
                  <a:schemeClr val="bg1"/>
                </a:solidFill>
                <a:latin typeface="Arial" panose="020B0604020202020204" pitchFamily="34" charset="0"/>
              </a:rPr>
              <a:t>Nel complesso, gli avviamenti dei lavoratori stranieri sfiorano le 16 mila unità e rivestono una quota pari al 23,0% del totale degli avviamenti del trimestre.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100" name="Google Shape;100;p16"/>
          <p:cNvSpPr txBox="1"/>
          <p:nvPr/>
        </p:nvSpPr>
        <p:spPr>
          <a:xfrm>
            <a:off x="30392" y="91459"/>
            <a:ext cx="5451166" cy="10353097"/>
          </a:xfrm>
          <a:prstGeom prst="rect">
            <a:avLst/>
          </a:prstGeom>
          <a:noFill/>
          <a:ln>
            <a:noFill/>
          </a:ln>
        </p:spPr>
        <p:txBody>
          <a:bodyPr spcFirstLastPara="1" wrap="square" lIns="188725" tIns="188725" rIns="188725" bIns="188725" anchor="t" anchorCtr="0">
            <a:spAutoFit/>
          </a:bodyPr>
          <a:lstStyle/>
          <a:p>
            <a:pPr lvl="0">
              <a:lnSpc>
                <a:spcPct val="150000"/>
              </a:lnSpc>
              <a:spcBef>
                <a:spcPts val="1200"/>
              </a:spcBef>
              <a:spcAft>
                <a:spcPts val="1200"/>
              </a:spcAft>
              <a:buClr>
                <a:schemeClr val="dk1"/>
              </a:buClr>
              <a:buSzPts val="1100"/>
            </a:pPr>
            <a:r>
              <a:rPr lang="it-IT" sz="2400" b="1" dirty="0">
                <a:solidFill>
                  <a:schemeClr val="dk1"/>
                </a:solidFill>
                <a:latin typeface="Aleo"/>
                <a:ea typeface="Aleo"/>
                <a:cs typeface="Aleo"/>
                <a:sym typeface="Aleo"/>
              </a:rPr>
              <a:t>TITOLI DI STUDIO</a:t>
            </a:r>
          </a:p>
          <a:p>
            <a:pPr marR="0" rtl="0">
              <a:spcBef>
                <a:spcPts val="1200"/>
              </a:spcBef>
              <a:spcAft>
                <a:spcPts val="1200"/>
              </a:spcAft>
            </a:pPr>
            <a:r>
              <a:rPr lang="it-IT" sz="2400" b="0" i="0" u="none" strike="noStrike" kern="100" baseline="0" dirty="0">
                <a:latin typeface="Arial" panose="020B0604020202020204" pitchFamily="34" charset="0"/>
              </a:rPr>
              <a:t>Nel quarto trimestre 2025 la domanda di lavoro cresce, in termini tendenziali, esclusivamente per gli individui privi di qualsiasi titolo di studio (+5,1%). Si tratta di un andamento che riflette la crescente presenza di lavoratori stranieri, per i quali il titolo di studio conseguito nel Paese d’origine non viene spesso riconosciuto o valorizzato nei processi di selezione.</a:t>
            </a:r>
          </a:p>
          <a:p>
            <a:pPr marR="0" rtl="0">
              <a:spcBef>
                <a:spcPts val="1200"/>
              </a:spcBef>
              <a:spcAft>
                <a:spcPts val="1200"/>
              </a:spcAft>
            </a:pPr>
            <a:r>
              <a:rPr lang="it-IT" sz="2400" b="0" i="0" u="none" strike="noStrike" kern="100" baseline="0" dirty="0">
                <a:latin typeface="Arial" panose="020B0604020202020204" pitchFamily="34" charset="0"/>
              </a:rPr>
              <a:t>La contrazione risulta invece particolarmente marcata tra i diplomati (-5,6%) e ancor più tra i laureati (-8,1%), mentre la forza lavoro con titolo non superiore alla terza media registra un calo complessivo dell’1,5%. Il quadro che emerge conferma una domanda di lavoro orientata verso profili meno qualificati, in coerenza con la dinamica settoriale e professionale osservata nel trimestre.</a:t>
            </a:r>
          </a:p>
        </p:txBody>
      </p:sp>
      <p:sp>
        <p:nvSpPr>
          <p:cNvPr id="14" name="Google Shape;73;p14"/>
          <p:cNvSpPr/>
          <p:nvPr/>
        </p:nvSpPr>
        <p:spPr>
          <a:xfrm>
            <a:off x="-191822" y="10444557"/>
            <a:ext cx="5530150" cy="4674794"/>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p>
        </p:txBody>
      </p:sp>
      <p:sp>
        <p:nvSpPr>
          <p:cNvPr id="15" name="Google Shape;100;p16"/>
          <p:cNvSpPr txBox="1"/>
          <p:nvPr/>
        </p:nvSpPr>
        <p:spPr>
          <a:xfrm>
            <a:off x="5915649" y="8700756"/>
            <a:ext cx="4315177" cy="5921114"/>
          </a:xfrm>
          <a:prstGeom prst="rect">
            <a:avLst/>
          </a:prstGeom>
          <a:noFill/>
          <a:ln>
            <a:noFill/>
          </a:ln>
        </p:spPr>
        <p:txBody>
          <a:bodyPr spcFirstLastPara="1" wrap="square" lIns="188725" tIns="188725" rIns="188725" bIns="188725" anchor="t" anchorCtr="0">
            <a:spAutoFit/>
          </a:bodyPr>
          <a:lstStyle/>
          <a:p>
            <a:pPr lvl="0">
              <a:lnSpc>
                <a:spcPct val="150000"/>
              </a:lnSpc>
              <a:buClr>
                <a:schemeClr val="dk1"/>
              </a:buClr>
              <a:buSzPts val="1100"/>
            </a:pPr>
            <a:r>
              <a:rPr lang="it-IT" sz="3000" b="1" dirty="0">
                <a:solidFill>
                  <a:schemeClr val="bg1"/>
                </a:solidFill>
                <a:latin typeface="Aleo"/>
                <a:ea typeface="Aleo"/>
                <a:cs typeface="Aleo"/>
                <a:sym typeface="Aleo"/>
              </a:rPr>
              <a:t>«La contrazione della domanda di lavoro interessa quasi tutto il territorio regionale. L’unica eccezione è rappresentata dalla provincia di Macerata» </a:t>
            </a:r>
            <a:endParaRPr sz="3000" b="1" dirty="0">
              <a:solidFill>
                <a:schemeClr val="bg1"/>
              </a:solidFill>
              <a:latin typeface="Aleo"/>
              <a:ea typeface="Aleo"/>
              <a:cs typeface="Aleo"/>
              <a:sym typeface="Aleo"/>
            </a:endParaRPr>
          </a:p>
        </p:txBody>
      </p:sp>
      <p:sp>
        <p:nvSpPr>
          <p:cNvPr id="3" name="Google Shape;100;p16">
            <a:extLst>
              <a:ext uri="{FF2B5EF4-FFF2-40B4-BE49-F238E27FC236}">
                <a16:creationId xmlns:a16="http://schemas.microsoft.com/office/drawing/2014/main" id="{9995B9A0-A791-774F-8C51-5953F7EAC7B2}"/>
              </a:ext>
            </a:extLst>
          </p:cNvPr>
          <p:cNvSpPr txBox="1"/>
          <p:nvPr/>
        </p:nvSpPr>
        <p:spPr>
          <a:xfrm>
            <a:off x="0" y="11574699"/>
            <a:ext cx="5100080" cy="2966459"/>
          </a:xfrm>
          <a:prstGeom prst="rect">
            <a:avLst/>
          </a:prstGeom>
          <a:noFill/>
          <a:ln>
            <a:noFill/>
          </a:ln>
        </p:spPr>
        <p:txBody>
          <a:bodyPr spcFirstLastPara="1" wrap="square" lIns="188725" tIns="188725" rIns="188725" bIns="188725" anchor="t" anchorCtr="0">
            <a:spAutoFit/>
          </a:bodyPr>
          <a:lstStyle/>
          <a:p>
            <a:pPr lvl="0">
              <a:buClr>
                <a:schemeClr val="dk1"/>
              </a:buClr>
              <a:buSzPts val="1100"/>
            </a:pPr>
            <a:r>
              <a:rPr lang="it-IT" sz="2400" b="0" i="0" u="none" strike="noStrike" kern="100" baseline="0" dirty="0">
                <a:solidFill>
                  <a:schemeClr val="bg1"/>
                </a:solidFill>
                <a:latin typeface="Arial" panose="020B0604020202020204" pitchFamily="34" charset="0"/>
              </a:rPr>
              <a:t>Il dato settoriale evidenzia una chiara eccezione al quadro recessivo: l’</a:t>
            </a:r>
            <a:r>
              <a:rPr lang="it-IT" sz="2400" b="1" i="0" u="none" strike="noStrike" kern="100" baseline="0" dirty="0">
                <a:solidFill>
                  <a:schemeClr val="bg1"/>
                </a:solidFill>
                <a:latin typeface="Arial" panose="020B0604020202020204" pitchFamily="34" charset="0"/>
              </a:rPr>
              <a:t>industria</a:t>
            </a:r>
            <a:r>
              <a:rPr lang="it-IT" sz="2400" b="0" i="0" u="none" strike="noStrike" kern="100" baseline="0" dirty="0">
                <a:solidFill>
                  <a:schemeClr val="bg1"/>
                </a:solidFill>
                <a:latin typeface="Arial" panose="020B0604020202020204" pitchFamily="34" charset="0"/>
              </a:rPr>
              <a:t> è l’unico macro-settore in crescita rispetto al quarto trimestre 2024, con un incremento delle assunzioni pari al </a:t>
            </a:r>
            <a:r>
              <a:rPr lang="it-IT" sz="2400" b="1" i="0" u="none" strike="noStrike" kern="100" baseline="0" dirty="0">
                <a:solidFill>
                  <a:schemeClr val="bg1"/>
                </a:solidFill>
                <a:latin typeface="Arial" panose="020B0604020202020204" pitchFamily="34" charset="0"/>
              </a:rPr>
              <a:t>4,7%</a:t>
            </a:r>
            <a:r>
              <a:rPr lang="it-IT" sz="2400" b="0" i="0" u="none" strike="noStrike" kern="100" baseline="0" dirty="0">
                <a:solidFill>
                  <a:schemeClr val="bg1"/>
                </a:solidFill>
                <a:latin typeface="Arial" panose="020B0604020202020204" pitchFamily="34" charset="0"/>
              </a:rPr>
              <a:t>. </a:t>
            </a:r>
            <a:endParaRPr sz="2400" dirty="0">
              <a:solidFill>
                <a:schemeClr val="bg1"/>
              </a:solidFill>
              <a:latin typeface="Aleo"/>
              <a:ea typeface="Aleo"/>
              <a:cs typeface="Aleo"/>
              <a:sym typeface="Aleo"/>
            </a:endParaRPr>
          </a:p>
        </p:txBody>
      </p:sp>
      <p:sp>
        <p:nvSpPr>
          <p:cNvPr id="4" name="Google Shape;73;p14">
            <a:extLst>
              <a:ext uri="{FF2B5EF4-FFF2-40B4-BE49-F238E27FC236}">
                <a16:creationId xmlns:a16="http://schemas.microsoft.com/office/drawing/2014/main" id="{543A02E3-4F1B-537B-8B0C-DBEBD2674012}"/>
              </a:ext>
            </a:extLst>
          </p:cNvPr>
          <p:cNvSpPr/>
          <p:nvPr/>
        </p:nvSpPr>
        <p:spPr>
          <a:xfrm>
            <a:off x="5534527" y="-385010"/>
            <a:ext cx="5451165" cy="17746884"/>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p>
        </p:txBody>
      </p:sp>
      <p:sp>
        <p:nvSpPr>
          <p:cNvPr id="2" name="Google Shape;100;p16">
            <a:extLst>
              <a:ext uri="{FF2B5EF4-FFF2-40B4-BE49-F238E27FC236}">
                <a16:creationId xmlns:a16="http://schemas.microsoft.com/office/drawing/2014/main" id="{9B3816C4-AE72-3F0F-5718-BC18C5C479F0}"/>
              </a:ext>
            </a:extLst>
          </p:cNvPr>
          <p:cNvSpPr txBox="1"/>
          <p:nvPr/>
        </p:nvSpPr>
        <p:spPr>
          <a:xfrm>
            <a:off x="5560542" y="91459"/>
            <a:ext cx="5170422" cy="15431410"/>
          </a:xfrm>
          <a:prstGeom prst="rect">
            <a:avLst/>
          </a:prstGeom>
          <a:noFill/>
          <a:ln>
            <a:noFill/>
          </a:ln>
        </p:spPr>
        <p:txBody>
          <a:bodyPr spcFirstLastPara="1" wrap="square" lIns="188725" tIns="188725" rIns="188725" bIns="188725" anchor="t" anchorCtr="0">
            <a:spAutoFit/>
          </a:bodyPr>
          <a:lstStyle/>
          <a:p>
            <a:pPr marR="0" algn="r" rtl="0">
              <a:spcBef>
                <a:spcPts val="600"/>
              </a:spcBef>
              <a:spcAft>
                <a:spcPts val="600"/>
              </a:spcAft>
            </a:pPr>
            <a:r>
              <a:rPr lang="it-IT" sz="2400" b="0" i="0" u="none" strike="noStrike" kern="100" baseline="0" dirty="0">
                <a:solidFill>
                  <a:schemeClr val="bg1"/>
                </a:solidFill>
                <a:latin typeface="Arial" panose="020B0604020202020204" pitchFamily="34" charset="0"/>
              </a:rPr>
              <a:t>Nel manifatturiero le dinamiche sono differenziate: calano alimentare (</a:t>
            </a:r>
            <a:r>
              <a:rPr lang="it-IT" sz="2400" b="1" i="0" u="none" strike="noStrike" kern="100" baseline="0" dirty="0">
                <a:solidFill>
                  <a:schemeClr val="bg1"/>
                </a:solidFill>
                <a:latin typeface="Arial" panose="020B0604020202020204" pitchFamily="34" charset="0"/>
              </a:rPr>
              <a:t>–5,5%</a:t>
            </a:r>
            <a:r>
              <a:rPr lang="it-IT" sz="2400" b="0" i="0" u="none" strike="noStrike" kern="100" baseline="0" dirty="0">
                <a:solidFill>
                  <a:schemeClr val="bg1"/>
                </a:solidFill>
                <a:latin typeface="Arial" panose="020B0604020202020204" pitchFamily="34" charset="0"/>
              </a:rPr>
              <a:t>), legno-mobile (</a:t>
            </a:r>
            <a:r>
              <a:rPr lang="it-IT" sz="2400" b="1" i="0" u="none" strike="noStrike" kern="100" baseline="0" dirty="0">
                <a:solidFill>
                  <a:schemeClr val="bg1"/>
                </a:solidFill>
                <a:latin typeface="Arial" panose="020B0604020202020204" pitchFamily="34" charset="0"/>
              </a:rPr>
              <a:t>–7,8%</a:t>
            </a:r>
            <a:r>
              <a:rPr lang="it-IT" sz="2400" b="0" i="0" u="none" strike="noStrike" kern="100" baseline="0" dirty="0">
                <a:solidFill>
                  <a:schemeClr val="bg1"/>
                </a:solidFill>
                <a:latin typeface="Arial" panose="020B0604020202020204" pitchFamily="34" charset="0"/>
              </a:rPr>
              <a:t>) e chimica-gomma plastica (</a:t>
            </a:r>
            <a:r>
              <a:rPr lang="it-IT" sz="2400" b="1" i="0" u="none" strike="noStrike" kern="100" baseline="0" dirty="0">
                <a:solidFill>
                  <a:schemeClr val="bg1"/>
                </a:solidFill>
                <a:latin typeface="Arial" panose="020B0604020202020204" pitchFamily="34" charset="0"/>
              </a:rPr>
              <a:t>–6,5%</a:t>
            </a:r>
            <a:r>
              <a:rPr lang="it-IT" sz="2400" b="0" i="0" u="none" strike="noStrike" kern="100" baseline="0" dirty="0">
                <a:solidFill>
                  <a:schemeClr val="bg1"/>
                </a:solidFill>
                <a:latin typeface="Arial" panose="020B0604020202020204" pitchFamily="34" charset="0"/>
              </a:rPr>
              <a:t>), mentre crescono tessile-abbigliamento (</a:t>
            </a:r>
            <a:r>
              <a:rPr lang="it-IT" sz="2400" b="1" i="0" u="none" strike="noStrike" kern="100" baseline="0" dirty="0">
                <a:solidFill>
                  <a:schemeClr val="bg1"/>
                </a:solidFill>
                <a:latin typeface="Arial" panose="020B0604020202020204" pitchFamily="34" charset="0"/>
              </a:rPr>
              <a:t>+25,8%</a:t>
            </a:r>
            <a:r>
              <a:rPr lang="it-IT" sz="2400" b="0" i="0" u="none" strike="noStrike" kern="100" baseline="0" dirty="0">
                <a:solidFill>
                  <a:schemeClr val="bg1"/>
                </a:solidFill>
                <a:latin typeface="Arial" panose="020B0604020202020204" pitchFamily="34" charset="0"/>
              </a:rPr>
              <a:t>), pelli e calzature (</a:t>
            </a:r>
            <a:r>
              <a:rPr lang="it-IT" sz="2400" b="1" i="0" u="none" strike="noStrike" kern="100" baseline="0" dirty="0">
                <a:solidFill>
                  <a:schemeClr val="bg1"/>
                </a:solidFill>
                <a:latin typeface="Arial" panose="020B0604020202020204" pitchFamily="34" charset="0"/>
              </a:rPr>
              <a:t>+2,1%</a:t>
            </a:r>
            <a:r>
              <a:rPr lang="it-IT" sz="2400" b="0" i="0" u="none" strike="noStrike" kern="100" baseline="0" dirty="0">
                <a:solidFill>
                  <a:schemeClr val="bg1"/>
                </a:solidFill>
                <a:latin typeface="Arial" panose="020B0604020202020204" pitchFamily="34" charset="0"/>
              </a:rPr>
              <a:t>) e soprattutto meccanica (</a:t>
            </a:r>
            <a:r>
              <a:rPr lang="it-IT" sz="2400" b="1" i="0" u="none" strike="noStrike" kern="100" baseline="0" dirty="0">
                <a:solidFill>
                  <a:schemeClr val="bg1"/>
                </a:solidFill>
                <a:latin typeface="Arial" panose="020B0604020202020204" pitchFamily="34" charset="0"/>
              </a:rPr>
              <a:t>+11,4%</a:t>
            </a:r>
            <a:r>
              <a:rPr lang="it-IT" sz="2400" b="0" i="0" u="none" strike="noStrike" kern="100" baseline="0" dirty="0">
                <a:solidFill>
                  <a:schemeClr val="bg1"/>
                </a:solidFill>
                <a:latin typeface="Arial" panose="020B0604020202020204" pitchFamily="34" charset="0"/>
              </a:rPr>
              <a:t>). All’interno di quest’ultima, la meccanica di base aumenta del </a:t>
            </a:r>
            <a:r>
              <a:rPr lang="it-IT" sz="2400" b="1" i="0" u="none" strike="noStrike" kern="100" baseline="0" dirty="0">
                <a:solidFill>
                  <a:schemeClr val="bg1"/>
                </a:solidFill>
                <a:latin typeface="Arial" panose="020B0604020202020204" pitchFamily="34" charset="0"/>
              </a:rPr>
              <a:t>31,2%</a:t>
            </a:r>
            <a:r>
              <a:rPr lang="it-IT" sz="2400" b="0" i="0" u="none" strike="noStrike" kern="100" baseline="0" dirty="0">
                <a:solidFill>
                  <a:schemeClr val="bg1"/>
                </a:solidFill>
                <a:latin typeface="Arial" panose="020B0604020202020204" pitchFamily="34" charset="0"/>
              </a:rPr>
              <a:t> e la fabbricazione di prodotti in metallo raggiunge </a:t>
            </a:r>
            <a:r>
              <a:rPr lang="it-IT" sz="2400" b="1" i="0" u="none" strike="noStrike" kern="100" baseline="0" dirty="0">
                <a:solidFill>
                  <a:schemeClr val="bg1"/>
                </a:solidFill>
                <a:latin typeface="Arial" panose="020B0604020202020204" pitchFamily="34" charset="0"/>
              </a:rPr>
              <a:t>1.379 assunzioni</a:t>
            </a:r>
            <a:r>
              <a:rPr lang="it-IT" sz="2400" b="0" i="0" u="none" strike="noStrike" kern="100" baseline="0" dirty="0">
                <a:solidFill>
                  <a:schemeClr val="bg1"/>
                </a:solidFill>
                <a:latin typeface="Arial" panose="020B0604020202020204" pitchFamily="34" charset="0"/>
              </a:rPr>
              <a:t>, il valore più elevato per un trimestre di chiusura negli ultimi tre anni.</a:t>
            </a:r>
            <a:endParaRPr lang="it-IT" sz="2400" b="0" i="0" u="none" strike="noStrike" kern="100" baseline="0" dirty="0">
              <a:solidFill>
                <a:schemeClr val="bg1"/>
              </a:solidFill>
              <a:latin typeface="Times New Roman" panose="02020603050405020304" pitchFamily="18" charset="0"/>
            </a:endParaRPr>
          </a:p>
          <a:p>
            <a:pPr marR="0" algn="r" rtl="0">
              <a:spcBef>
                <a:spcPts val="600"/>
              </a:spcBef>
              <a:spcAft>
                <a:spcPts val="600"/>
              </a:spcAft>
            </a:pPr>
            <a:r>
              <a:rPr lang="it-IT" sz="2400" b="0" i="0" u="none" strike="noStrike" kern="100" baseline="0" dirty="0">
                <a:solidFill>
                  <a:schemeClr val="bg1"/>
                </a:solidFill>
                <a:latin typeface="Arial" panose="020B0604020202020204" pitchFamily="34" charset="0"/>
              </a:rPr>
              <a:t>L’agricoltura registra una contrazione marcata sia in termini tendenziali (–25,3%) sia congiunturali (–46,0%). Una dinamica analoga si osserva nelle costruzioni (–3,3% e –18,5% rispettivamente) e nel terziario</a:t>
            </a:r>
            <a:br>
              <a:rPr lang="it-IT" sz="2400" b="0" i="0" u="none" strike="noStrike" kern="100" baseline="0" dirty="0">
                <a:solidFill>
                  <a:schemeClr val="bg1"/>
                </a:solidFill>
                <a:latin typeface="Arial" panose="020B0604020202020204" pitchFamily="34" charset="0"/>
              </a:rPr>
            </a:br>
            <a:r>
              <a:rPr lang="it-IT" sz="2400" b="0" i="0" u="none" strike="noStrike" kern="100" baseline="0" dirty="0">
                <a:solidFill>
                  <a:schemeClr val="bg1"/>
                </a:solidFill>
                <a:latin typeface="Arial" panose="020B0604020202020204" pitchFamily="34" charset="0"/>
              </a:rPr>
              <a:t> (–4,4% e –28,4%). All’interno dei servizi alcune attività mostrano variazioni tendenziali positive , attività editoriali e trasmissioni radio (+13,2%), attività amministrative e di servizi di supporto (+1,0%), amministrazione pubblica e difesa (+0,9%), attività di famiglie e convivenze come datori di lavoro (+1,6%)  ma tali incrementi non compensano le contrazioni del commercio (–7,3%), dei servizi di alloggio e ristorazione (–3,1%), dell’istruzione e formazione (–5,4%) e delle attività artistiche, sportive e di intrattenimento (–13,6%).</a:t>
            </a:r>
          </a:p>
          <a:p>
            <a:pPr marL="0" lvl="0" indent="269999" rtl="0">
              <a:lnSpc>
                <a:spcPct val="150000"/>
              </a:lnSpc>
              <a:spcBef>
                <a:spcPts val="600"/>
              </a:spcBef>
              <a:spcAft>
                <a:spcPts val="600"/>
              </a:spcAft>
              <a:buClr>
                <a:schemeClr val="dk1"/>
              </a:buClr>
              <a:buSzPts val="1100"/>
              <a:buFont typeface="Arial"/>
              <a:buNone/>
            </a:pPr>
            <a:endParaRPr sz="2400" dirty="0">
              <a:solidFill>
                <a:schemeClr val="bg1"/>
              </a:solidFill>
              <a:latin typeface="Aleo"/>
              <a:ea typeface="Aleo"/>
              <a:cs typeface="Aleo"/>
              <a:sym typeface="Aleo"/>
            </a:endParaRPr>
          </a:p>
        </p:txBody>
      </p:sp>
      <p:sp>
        <p:nvSpPr>
          <p:cNvPr id="6" name="CasellaDiTesto 5">
            <a:extLst>
              <a:ext uri="{FF2B5EF4-FFF2-40B4-BE49-F238E27FC236}">
                <a16:creationId xmlns:a16="http://schemas.microsoft.com/office/drawing/2014/main" id="{ADADEA0A-85E2-214F-71E5-DC462F9BEF5D}"/>
              </a:ext>
            </a:extLst>
          </p:cNvPr>
          <p:cNvSpPr txBox="1"/>
          <p:nvPr/>
        </p:nvSpPr>
        <p:spPr>
          <a:xfrm>
            <a:off x="30392" y="11006851"/>
            <a:ext cx="4451684" cy="567848"/>
          </a:xfrm>
          <a:prstGeom prst="rect">
            <a:avLst/>
          </a:prstGeom>
          <a:noFill/>
        </p:spPr>
        <p:txBody>
          <a:bodyPr wrap="square">
            <a:spAutoFit/>
          </a:bodyPr>
          <a:lstStyle/>
          <a:p>
            <a:pPr lvl="0">
              <a:lnSpc>
                <a:spcPct val="150000"/>
              </a:lnSpc>
              <a:buClr>
                <a:schemeClr val="dk1"/>
              </a:buClr>
              <a:buSzPts val="1100"/>
            </a:pPr>
            <a:r>
              <a:rPr lang="it-IT" sz="2400" b="1" dirty="0">
                <a:solidFill>
                  <a:srgbClr val="F3F3F3"/>
                </a:solidFill>
                <a:latin typeface="Aleo"/>
                <a:ea typeface="Aleo"/>
                <a:cs typeface="Aleo"/>
                <a:sym typeface="Aleo"/>
              </a:rPr>
              <a:t>SETTORI</a:t>
            </a:r>
          </a:p>
        </p:txBody>
      </p:sp>
      <p:sp>
        <p:nvSpPr>
          <p:cNvPr id="16" name="Google Shape;56;p13"/>
          <p:cNvSpPr/>
          <p:nvPr/>
        </p:nvSpPr>
        <p:spPr>
          <a:xfrm>
            <a:off x="4776164" y="14146306"/>
            <a:ext cx="1008343" cy="1042214"/>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7" name="Google Shape;87;p15"/>
          <p:cNvSpPr txBox="1"/>
          <p:nvPr/>
        </p:nvSpPr>
        <p:spPr>
          <a:xfrm>
            <a:off x="4999136" y="13937885"/>
            <a:ext cx="585532" cy="770447"/>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7</a:t>
            </a:r>
            <a:endParaRPr sz="5400" b="1" dirty="0">
              <a:solidFill>
                <a:schemeClr val="bg1"/>
              </a:solidFill>
              <a:latin typeface="Aleo"/>
              <a:ea typeface="Aleo"/>
              <a:cs typeface="Aleo"/>
              <a:sym typeface="Ale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Google Shape;73;p14">
            <a:extLst>
              <a:ext uri="{FF2B5EF4-FFF2-40B4-BE49-F238E27FC236}">
                <a16:creationId xmlns:a16="http://schemas.microsoft.com/office/drawing/2014/main" id="{95361C11-C880-7EA6-18BD-9A321285C24A}"/>
              </a:ext>
            </a:extLst>
          </p:cNvPr>
          <p:cNvSpPr/>
          <p:nvPr/>
        </p:nvSpPr>
        <p:spPr>
          <a:xfrm>
            <a:off x="-423255" y="-744239"/>
            <a:ext cx="5451165" cy="17746884"/>
          </a:xfrm>
          <a:prstGeom prst="rect">
            <a:avLst/>
          </a:prstGeom>
          <a:solidFill>
            <a:schemeClr val="tx1">
              <a:lumMod val="50000"/>
              <a:lumOff val="50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p>
        </p:txBody>
      </p:sp>
      <p:sp>
        <p:nvSpPr>
          <p:cNvPr id="13" name="Google Shape;78;p14">
            <a:extLst>
              <a:ext uri="{FF2B5EF4-FFF2-40B4-BE49-F238E27FC236}">
                <a16:creationId xmlns:a16="http://schemas.microsoft.com/office/drawing/2014/main" id="{CAFA583E-5A55-F0E8-06C4-3D2BE15213DD}"/>
              </a:ext>
            </a:extLst>
          </p:cNvPr>
          <p:cNvSpPr txBox="1"/>
          <p:nvPr/>
        </p:nvSpPr>
        <p:spPr>
          <a:xfrm>
            <a:off x="0" y="16931"/>
            <a:ext cx="4604657" cy="14711689"/>
          </a:xfrm>
          <a:prstGeom prst="rect">
            <a:avLst/>
          </a:prstGeom>
          <a:noFill/>
          <a:ln>
            <a:noFill/>
          </a:ln>
        </p:spPr>
        <p:txBody>
          <a:bodyPr spcFirstLastPara="1" wrap="square" lIns="91425" tIns="91425" rIns="91425" bIns="91425" anchor="t" anchorCtr="0">
            <a:spAutoFit/>
          </a:bodyPr>
          <a:lstStyle/>
          <a:p>
            <a:pPr marL="57150" marR="85725" lvl="0">
              <a:lnSpc>
                <a:spcPct val="150000"/>
              </a:lnSpc>
              <a:spcBef>
                <a:spcPts val="600"/>
              </a:spcBef>
              <a:spcAft>
                <a:spcPts val="600"/>
              </a:spcAft>
            </a:pPr>
            <a:r>
              <a:rPr lang="it-IT" sz="2800" b="1" dirty="0">
                <a:solidFill>
                  <a:schemeClr val="bg1"/>
                </a:solidFill>
                <a:latin typeface="Aleo"/>
                <a:ea typeface="Aleo"/>
                <a:cs typeface="Aleo"/>
                <a:sym typeface="Aleo"/>
              </a:rPr>
              <a:t>PROVINCE</a:t>
            </a:r>
          </a:p>
          <a:p>
            <a:pPr marL="57150" marR="85725" lvl="0">
              <a:lnSpc>
                <a:spcPct val="150000"/>
              </a:lnSpc>
              <a:spcBef>
                <a:spcPts val="600"/>
              </a:spcBef>
              <a:spcAft>
                <a:spcPts val="600"/>
              </a:spcAft>
            </a:pPr>
            <a:r>
              <a:rPr lang="it-IT" sz="2800" dirty="0">
                <a:solidFill>
                  <a:schemeClr val="bg1"/>
                </a:solidFill>
                <a:latin typeface="Aleo"/>
                <a:ea typeface="Aleo"/>
                <a:cs typeface="Aleo"/>
                <a:sym typeface="Aleo"/>
              </a:rPr>
              <a:t>In prospettiva territoriale non si riscontra alcuna eccezione alla negatività del trimestre in esame. La flessione tendenziale risulta più accentuata a Fermo (-8,0%), nonostante in questa provincia il settore pelli e calzature  pilastro della struttura manifatturiera locale mostri un andamento positivo. Una contrazione significativa si osserva anche a Pesaro e Urbino</a:t>
            </a:r>
            <a:br>
              <a:rPr lang="it-IT" sz="2800" dirty="0">
                <a:solidFill>
                  <a:schemeClr val="bg1"/>
                </a:solidFill>
                <a:latin typeface="Aleo"/>
                <a:ea typeface="Aleo"/>
                <a:cs typeface="Aleo"/>
                <a:sym typeface="Aleo"/>
              </a:rPr>
            </a:br>
            <a:r>
              <a:rPr lang="it-IT" sz="2800" dirty="0">
                <a:solidFill>
                  <a:schemeClr val="bg1"/>
                </a:solidFill>
                <a:latin typeface="Aleo"/>
                <a:ea typeface="Aleo"/>
                <a:cs typeface="Aleo"/>
                <a:sym typeface="Aleo"/>
              </a:rPr>
              <a:t>(-6,1%). Più contenuto il calo nelle altre province: Ancona registra una diminuzione del 4,3%, Macerata del 3,2% e Ascoli Piceno del 2,2%. </a:t>
            </a:r>
          </a:p>
        </p:txBody>
      </p:sp>
      <p:sp>
        <p:nvSpPr>
          <p:cNvPr id="3" name="Google Shape;78;p14">
            <a:extLst>
              <a:ext uri="{FF2B5EF4-FFF2-40B4-BE49-F238E27FC236}">
                <a16:creationId xmlns:a16="http://schemas.microsoft.com/office/drawing/2014/main" id="{7501000D-D650-2640-DF00-3349AC1950EE}"/>
              </a:ext>
            </a:extLst>
          </p:cNvPr>
          <p:cNvSpPr txBox="1"/>
          <p:nvPr/>
        </p:nvSpPr>
        <p:spPr>
          <a:xfrm>
            <a:off x="5345113" y="4915045"/>
            <a:ext cx="5346700" cy="6801832"/>
          </a:xfrm>
          <a:prstGeom prst="rect">
            <a:avLst/>
          </a:prstGeom>
          <a:solidFill>
            <a:schemeClr val="tx2">
              <a:lumMod val="25000"/>
            </a:schemeClr>
          </a:solidFill>
          <a:ln>
            <a:noFill/>
          </a:ln>
        </p:spPr>
        <p:txBody>
          <a:bodyPr spcFirstLastPara="1" wrap="square" lIns="91425" tIns="91425" rIns="91425" bIns="91425" anchor="t" anchorCtr="0">
            <a:spAutoFit/>
          </a:bodyPr>
          <a:lstStyle/>
          <a:p>
            <a:pPr marL="57150" marR="85725" lvl="0">
              <a:lnSpc>
                <a:spcPct val="150000"/>
              </a:lnSpc>
              <a:spcBef>
                <a:spcPts val="600"/>
              </a:spcBef>
              <a:spcAft>
                <a:spcPts val="600"/>
              </a:spcAft>
            </a:pPr>
            <a:r>
              <a:rPr lang="it-IT" sz="2800" dirty="0">
                <a:solidFill>
                  <a:schemeClr val="bg1"/>
                </a:solidFill>
                <a:latin typeface="Aleo"/>
                <a:ea typeface="Aleo"/>
                <a:cs typeface="Aleo"/>
                <a:sym typeface="Aleo"/>
              </a:rPr>
              <a:t>Nel complesso, la dinamica delle assunzioni conferma una domanda di lavoro molto debole nel trimestre di chiusura dell’anno, un andamento che trova riscontro anche nel bilancio tra avviamenti e cessazioni esaminato nel prosieguo del rapporto.</a:t>
            </a:r>
          </a:p>
        </p:txBody>
      </p:sp>
      <p:pic>
        <p:nvPicPr>
          <p:cNvPr id="5" name="Immagine 4">
            <a:extLst>
              <a:ext uri="{FF2B5EF4-FFF2-40B4-BE49-F238E27FC236}">
                <a16:creationId xmlns:a16="http://schemas.microsoft.com/office/drawing/2014/main" id="{B23A7652-1D41-BB5A-7B84-0C92D3673DCD}"/>
              </a:ext>
            </a:extLst>
          </p:cNvPr>
          <p:cNvPicPr>
            <a:picLocks noChangeAspect="1"/>
          </p:cNvPicPr>
          <p:nvPr/>
        </p:nvPicPr>
        <p:blipFill>
          <a:blip r:embed="rId3">
            <a:duotone>
              <a:prstClr val="black"/>
              <a:schemeClr val="bg1">
                <a:lumMod val="65000"/>
                <a:tint val="45000"/>
                <a:satMod val="400000"/>
              </a:schemeClr>
            </a:duotone>
            <a:alphaModFix amt="70000"/>
            <a:extLst>
              <a:ext uri="{BEBA8EAE-BF5A-486C-A8C5-ECC9F3942E4B}">
                <a14:imgProps xmlns:a14="http://schemas.microsoft.com/office/drawing/2010/main">
                  <a14:imgLayer r:embed="rId4">
                    <a14:imgEffect>
                      <a14:colorTemperature colorTemp="4700"/>
                    </a14:imgEffect>
                    <a14:imgEffect>
                      <a14:saturation sat="1000"/>
                    </a14:imgEffect>
                    <a14:imgEffect>
                      <a14:brightnessContrast bright="17000" contrast="-20000"/>
                    </a14:imgEffect>
                  </a14:imgLayer>
                </a14:imgProps>
              </a:ext>
              <a:ext uri="{28A0092B-C50C-407E-A947-70E740481C1C}">
                <a14:useLocalDpi xmlns:a14="http://schemas.microsoft.com/office/drawing/2010/main" val="0"/>
              </a:ext>
            </a:extLst>
          </a:blip>
          <a:srcRect r="57487"/>
          <a:stretch/>
        </p:blipFill>
        <p:spPr>
          <a:xfrm>
            <a:off x="5213372" y="16931"/>
            <a:ext cx="5610182" cy="4299311"/>
          </a:xfrm>
          <a:prstGeom prst="rect">
            <a:avLst/>
          </a:prstGeom>
        </p:spPr>
      </p:pic>
      <p:sp>
        <p:nvSpPr>
          <p:cNvPr id="6" name="Google Shape;56;p13"/>
          <p:cNvSpPr/>
          <p:nvPr/>
        </p:nvSpPr>
        <p:spPr>
          <a:xfrm>
            <a:off x="7522208" y="13973563"/>
            <a:ext cx="825268" cy="1145787"/>
          </a:xfrm>
          <a:prstGeom prst="rect">
            <a:avLst/>
          </a:prstGeom>
          <a:solidFill>
            <a:srgbClr val="515151"/>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a:solidFill>
                <a:schemeClr val="tx1">
                  <a:lumMod val="75000"/>
                  <a:lumOff val="25000"/>
                </a:schemeClr>
              </a:solidFill>
            </a:endParaRPr>
          </a:p>
        </p:txBody>
      </p:sp>
      <p:sp>
        <p:nvSpPr>
          <p:cNvPr id="7" name="Google Shape;87;p15"/>
          <p:cNvSpPr txBox="1"/>
          <p:nvPr/>
        </p:nvSpPr>
        <p:spPr>
          <a:xfrm>
            <a:off x="7711386" y="13851683"/>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4800" b="1" dirty="0">
                <a:solidFill>
                  <a:schemeClr val="bg1"/>
                </a:solidFill>
                <a:latin typeface="Aleo"/>
                <a:ea typeface="Aleo"/>
                <a:cs typeface="Aleo"/>
                <a:sym typeface="Aleo"/>
              </a:rPr>
              <a:t>8</a:t>
            </a:r>
            <a:endParaRPr sz="4800" b="1" dirty="0">
              <a:solidFill>
                <a:schemeClr val="bg1"/>
              </a:solidFill>
              <a:latin typeface="Aleo"/>
              <a:ea typeface="Aleo"/>
              <a:cs typeface="Aleo"/>
              <a:sym typeface="Aleo"/>
            </a:endParaRPr>
          </a:p>
        </p:txBody>
      </p:sp>
    </p:spTree>
    <p:extLst>
      <p:ext uri="{BB962C8B-B14F-4D97-AF65-F5344CB8AC3E}">
        <p14:creationId xmlns:p14="http://schemas.microsoft.com/office/powerpoint/2010/main" val="1927266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8489C1CA-D513-F290-A14E-AE26B7AC9574}"/>
            </a:ext>
          </a:extLst>
        </p:cNvPr>
        <p:cNvGrpSpPr/>
        <p:nvPr/>
      </p:nvGrpSpPr>
      <p:grpSpPr>
        <a:xfrm>
          <a:off x="0" y="0"/>
          <a:ext cx="0" cy="0"/>
          <a:chOff x="0" y="0"/>
          <a:chExt cx="0" cy="0"/>
        </a:xfrm>
      </p:grpSpPr>
      <p:sp>
        <p:nvSpPr>
          <p:cNvPr id="70" name="Google Shape;70;p14">
            <a:extLst>
              <a:ext uri="{FF2B5EF4-FFF2-40B4-BE49-F238E27FC236}">
                <a16:creationId xmlns:a16="http://schemas.microsoft.com/office/drawing/2014/main" id="{BFA06E59-051D-F539-0589-BE2DF0A1255F}"/>
              </a:ext>
            </a:extLst>
          </p:cNvPr>
          <p:cNvSpPr/>
          <p:nvPr/>
        </p:nvSpPr>
        <p:spPr>
          <a:xfrm>
            <a:off x="-5150" y="0"/>
            <a:ext cx="10692000" cy="15097050"/>
          </a:xfrm>
          <a:prstGeom prst="rect">
            <a:avLst/>
          </a:prstGeom>
          <a:solidFill>
            <a:srgbClr val="F3F3F3"/>
          </a:solidFill>
          <a:ln w="9525" cap="flat" cmpd="sng">
            <a:solidFill>
              <a:srgbClr val="F3F3F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4">
            <a:extLst>
              <a:ext uri="{FF2B5EF4-FFF2-40B4-BE49-F238E27FC236}">
                <a16:creationId xmlns:a16="http://schemas.microsoft.com/office/drawing/2014/main" id="{EC123551-6A75-5DFD-41DB-7DD8CC42CF7E}"/>
              </a:ext>
            </a:extLst>
          </p:cNvPr>
          <p:cNvSpPr txBox="1"/>
          <p:nvPr/>
        </p:nvSpPr>
        <p:spPr>
          <a:xfrm>
            <a:off x="0" y="22300"/>
            <a:ext cx="5345906" cy="15188357"/>
          </a:xfrm>
          <a:prstGeom prst="rect">
            <a:avLst/>
          </a:prstGeom>
          <a:solidFill>
            <a:schemeClr val="tx2">
              <a:lumMod val="75000"/>
            </a:schemeClr>
          </a:solidFill>
          <a:ln>
            <a:noFill/>
          </a:ln>
        </p:spPr>
        <p:txBody>
          <a:bodyPr spcFirstLastPara="1" wrap="square" lIns="91425" tIns="91425" rIns="91425" bIns="91425" anchor="t" anchorCtr="0">
            <a:normAutofit/>
          </a:bodyPr>
          <a:lstStyle/>
          <a:p>
            <a:pPr marR="38100" lvl="1" algn="r"/>
            <a:r>
              <a:rPr lang="it-IT" sz="3600" b="1" dirty="0">
                <a:solidFill>
                  <a:schemeClr val="bg1"/>
                </a:solidFill>
                <a:latin typeface="Aleo"/>
                <a:ea typeface="Cabin"/>
                <a:cs typeface="Cabin"/>
                <a:sym typeface="Aleo"/>
              </a:rPr>
              <a:t>	</a:t>
            </a:r>
            <a:endParaRPr sz="4000" b="1" dirty="0">
              <a:solidFill>
                <a:srgbClr val="5B93C6"/>
              </a:solidFill>
              <a:latin typeface="Cabin"/>
              <a:ea typeface="Cabin"/>
              <a:cs typeface="Cabin"/>
              <a:sym typeface="Cabin"/>
            </a:endParaRPr>
          </a:p>
        </p:txBody>
      </p:sp>
      <p:sp>
        <p:nvSpPr>
          <p:cNvPr id="78" name="Google Shape;78;p14">
            <a:extLst>
              <a:ext uri="{FF2B5EF4-FFF2-40B4-BE49-F238E27FC236}">
                <a16:creationId xmlns:a16="http://schemas.microsoft.com/office/drawing/2014/main" id="{5D9ADFA1-473F-79AE-2F9B-5B72CAB13815}"/>
              </a:ext>
            </a:extLst>
          </p:cNvPr>
          <p:cNvSpPr txBox="1"/>
          <p:nvPr/>
        </p:nvSpPr>
        <p:spPr>
          <a:xfrm>
            <a:off x="1" y="165661"/>
            <a:ext cx="5345112" cy="15240039"/>
          </a:xfrm>
          <a:prstGeom prst="rect">
            <a:avLst/>
          </a:prstGeom>
          <a:noFill/>
          <a:ln>
            <a:noFill/>
          </a:ln>
        </p:spPr>
        <p:txBody>
          <a:bodyPr spcFirstLastPara="1" wrap="square" lIns="91425" tIns="91425" rIns="91425" bIns="91425" anchor="t" anchorCtr="0">
            <a:spAutoFit/>
          </a:bodyPr>
          <a:lstStyle/>
          <a:p>
            <a:pPr marL="57150" marR="85725" lvl="0">
              <a:lnSpc>
                <a:spcPts val="2880"/>
              </a:lnSpc>
              <a:spcBef>
                <a:spcPts val="600"/>
              </a:spcBef>
              <a:spcAft>
                <a:spcPts val="600"/>
              </a:spcAft>
            </a:pPr>
            <a:r>
              <a:rPr lang="it-IT" sz="2400" b="1" dirty="0">
                <a:solidFill>
                  <a:schemeClr val="tx1"/>
                </a:solidFill>
                <a:latin typeface="Aleo"/>
                <a:ea typeface="Aleo"/>
                <a:cs typeface="Aleo"/>
                <a:sym typeface="Aleo"/>
              </a:rPr>
              <a:t>TRASFORMAZIONI E TASSI DI TRASFORMAZIONE</a:t>
            </a:r>
          </a:p>
          <a:p>
            <a:pPr marL="57150" marR="85725" lvl="0">
              <a:lnSpc>
                <a:spcPts val="2880"/>
              </a:lnSpc>
              <a:spcBef>
                <a:spcPts val="600"/>
              </a:spcBef>
              <a:spcAft>
                <a:spcPts val="600"/>
              </a:spcAft>
            </a:pPr>
            <a:endParaRPr lang="it-IT" sz="2400" b="1" i="0" u="none" strike="noStrike" kern="100" baseline="0" dirty="0">
              <a:solidFill>
                <a:schemeClr val="tx1"/>
              </a:solidFill>
              <a:latin typeface="Aleo"/>
              <a:sym typeface="Aleo"/>
            </a:endParaRPr>
          </a:p>
          <a:p>
            <a:pPr marL="57150" marR="85725" lvl="0">
              <a:lnSpc>
                <a:spcPts val="2880"/>
              </a:lnSpc>
              <a:spcBef>
                <a:spcPts val="600"/>
              </a:spcBef>
              <a:spcAft>
                <a:spcPts val="600"/>
              </a:spcAft>
            </a:pPr>
            <a:r>
              <a:rPr lang="it-IT" sz="2000" b="1" kern="100" dirty="0">
                <a:solidFill>
                  <a:schemeClr val="bg1"/>
                </a:solidFill>
                <a:latin typeface="Aleo"/>
                <a:sym typeface="Aleo"/>
              </a:rPr>
              <a:t>TRASFORMAZIONI E TASSO DI TRASFORMAZIONE PER CONTRATTO </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Le trasformazioni verso il tempo indeterminato sono circa 6.000, in diminuzione del 5,8% rispetto allo stesso periodo del 2024. Il dato complessivo riflette andamenti differenziati tra le principali tipologie contrattuali coinvolte nel processo di stabilizzazione.</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Le trasformazioni da tempo determinato diminuiscono del 7,7% su base annua, proseguendo un trend negativo che, dal quarto trimestre 2022, interessa senza soluzione di continuità tutti i trimestri di chiusura dell’anno. Le trasformazioni da apprendistato, al contrario, mostrano una dinamica più favorevole: crescono del 3,7% nel confronto tendenziale e registrano variazioni positive nei trimestri di chiusura degli ultimi due anni considerati.</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Un ulteriore elemento di differenziazione riguarda la distribuzione stagionale del fenomeno: per il tempo determinato il quarto trimestre rappresenta sistematicamente il periodo dell’anno con il maggior numero di trasformazioni, mentre per l’apprendistato le stabilizzazioni risultano più uniformemente distribuite lungo l’arco dell’anno.</a:t>
            </a:r>
          </a:p>
        </p:txBody>
      </p:sp>
      <p:sp>
        <p:nvSpPr>
          <p:cNvPr id="16" name="Google Shape;56;p13">
            <a:extLst>
              <a:ext uri="{FF2B5EF4-FFF2-40B4-BE49-F238E27FC236}">
                <a16:creationId xmlns:a16="http://schemas.microsoft.com/office/drawing/2014/main" id="{7E1A06C7-6F2D-9F55-1A6B-8F942846636D}"/>
              </a:ext>
            </a:extLst>
          </p:cNvPr>
          <p:cNvSpPr/>
          <p:nvPr/>
        </p:nvSpPr>
        <p:spPr>
          <a:xfrm>
            <a:off x="9269837" y="-21137"/>
            <a:ext cx="1421976" cy="1007339"/>
          </a:xfrm>
          <a:prstGeom prst="rect">
            <a:avLst/>
          </a:prstGeom>
          <a:solidFill>
            <a:schemeClr val="tx2">
              <a:lumMod val="25000"/>
            </a:schemeClr>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lumMod val="75000"/>
                  <a:lumOff val="25000"/>
                </a:schemeClr>
              </a:solidFill>
            </a:endParaRPr>
          </a:p>
        </p:txBody>
      </p:sp>
      <p:sp>
        <p:nvSpPr>
          <p:cNvPr id="17" name="Google Shape;87;p15">
            <a:extLst>
              <a:ext uri="{FF2B5EF4-FFF2-40B4-BE49-F238E27FC236}">
                <a16:creationId xmlns:a16="http://schemas.microsoft.com/office/drawing/2014/main" id="{62925D68-3970-00D2-FB38-404A3D88B381}"/>
              </a:ext>
            </a:extLst>
          </p:cNvPr>
          <p:cNvSpPr txBox="1"/>
          <p:nvPr/>
        </p:nvSpPr>
        <p:spPr>
          <a:xfrm>
            <a:off x="9631863" y="-232190"/>
            <a:ext cx="582070" cy="986202"/>
          </a:xfrm>
          <a:prstGeom prst="rect">
            <a:avLst/>
          </a:prstGeom>
          <a:noFill/>
          <a:ln>
            <a:noFill/>
          </a:ln>
        </p:spPr>
        <p:txBody>
          <a:bodyPr spcFirstLastPara="1" wrap="square" lIns="91425" tIns="91425" rIns="91425" bIns="91425" anchor="t" anchorCtr="0">
            <a:noAutofit/>
          </a:bodyPr>
          <a:lstStyle/>
          <a:p>
            <a:pPr lvl="0">
              <a:lnSpc>
                <a:spcPct val="150000"/>
              </a:lnSpc>
            </a:pPr>
            <a:r>
              <a:rPr lang="it-IT" sz="5400" b="1" dirty="0">
                <a:solidFill>
                  <a:schemeClr val="bg1"/>
                </a:solidFill>
                <a:latin typeface="Aleo"/>
                <a:ea typeface="Aleo"/>
                <a:cs typeface="Aleo"/>
                <a:sym typeface="Aleo"/>
              </a:rPr>
              <a:t>9</a:t>
            </a:r>
            <a:endParaRPr sz="5400" b="1" dirty="0">
              <a:solidFill>
                <a:schemeClr val="bg1"/>
              </a:solidFill>
              <a:latin typeface="Aleo"/>
              <a:ea typeface="Aleo"/>
              <a:cs typeface="Aleo"/>
              <a:sym typeface="Aleo"/>
            </a:endParaRPr>
          </a:p>
        </p:txBody>
      </p:sp>
      <p:sp>
        <p:nvSpPr>
          <p:cNvPr id="5" name="Google Shape;78;p14">
            <a:extLst>
              <a:ext uri="{FF2B5EF4-FFF2-40B4-BE49-F238E27FC236}">
                <a16:creationId xmlns:a16="http://schemas.microsoft.com/office/drawing/2014/main" id="{EA819D36-A093-BA98-2E1C-C52628928B34}"/>
              </a:ext>
            </a:extLst>
          </p:cNvPr>
          <p:cNvSpPr txBox="1"/>
          <p:nvPr/>
        </p:nvSpPr>
        <p:spPr>
          <a:xfrm>
            <a:off x="5522506" y="2477530"/>
            <a:ext cx="5345112" cy="12175098"/>
          </a:xfrm>
          <a:prstGeom prst="rect">
            <a:avLst/>
          </a:prstGeom>
          <a:noFill/>
          <a:ln>
            <a:noFill/>
          </a:ln>
        </p:spPr>
        <p:txBody>
          <a:bodyPr spcFirstLastPara="1" wrap="square" lIns="91425" tIns="91425" rIns="91425" bIns="91425" anchor="t" anchorCtr="0">
            <a:spAutoFit/>
          </a:bodyPr>
          <a:lstStyle/>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Il tasso di trasformazione dei contratti a tempo determinato si attesta al 13,9%, in lieve calo rispetto al quarto trimestre 2024 (14,3%) e in progressiva riduzione dal 2022. Il dato suggerisce un indebolimento della funzione stabilizzante del tempo determinato, sempre più utilizzato come strumento di flessibilità piuttosto che come canale di accesso al lavoro stabile.</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L’apprendistato presenta invece un andamento più favorevole: il relativo tasso di trasformazione raggiunge il 47,7%, in aumento rispetto al 44,5% del quarto trimestre 2024. Questo risultato conferma l’apprendistato come canale privilegiato di transizione verso l’occupazione stabile, con una capacità di stabilizzazione nettamente superiore a quella del tempo determinato.</a:t>
            </a:r>
          </a:p>
          <a:p>
            <a:pPr marL="57150" marR="85725" lvl="0">
              <a:lnSpc>
                <a:spcPts val="2880"/>
              </a:lnSpc>
              <a:spcBef>
                <a:spcPts val="600"/>
              </a:spcBef>
              <a:spcAft>
                <a:spcPts val="600"/>
              </a:spcAft>
            </a:pPr>
            <a:r>
              <a:rPr lang="it-IT" sz="2400" b="0" i="0" u="none" strike="noStrike" kern="100" baseline="0" dirty="0">
                <a:latin typeface="Arial" panose="020B0604020202020204" pitchFamily="34" charset="0"/>
              </a:rPr>
              <a:t>Il tasso complessivo di trasformazione, che sintetizza l’insieme dei percorsi di ingresso verso il tempo indeterminato, nel quarto trimestre 2025 si colloca al 16,0%, un valore sostanzialmente stabile nel confronto con gli anni precedenti.</a:t>
            </a:r>
          </a:p>
        </p:txBody>
      </p:sp>
    </p:spTree>
    <p:extLst>
      <p:ext uri="{BB962C8B-B14F-4D97-AF65-F5344CB8AC3E}">
        <p14:creationId xmlns:p14="http://schemas.microsoft.com/office/powerpoint/2010/main" val="274376442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787</TotalTime>
  <Words>3904</Words>
  <Application>Microsoft Office PowerPoint</Application>
  <PresentationFormat>Personalizzato</PresentationFormat>
  <Paragraphs>129</Paragraphs>
  <Slides>16</Slides>
  <Notes>14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Cabin</vt:lpstr>
      <vt:lpstr>Times New Roman</vt:lpstr>
      <vt:lpstr>Poppins SemiBold</vt:lpstr>
      <vt:lpstr>Aleo</vt:lpstr>
      <vt:lpstr>Simple Light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Roberto</dc:creator>
  <cp:lastModifiedBy>Roberto Sordoni</cp:lastModifiedBy>
  <cp:revision>57</cp:revision>
  <dcterms:modified xsi:type="dcterms:W3CDTF">2026-07-07T11:13:06Z</dcterms:modified>
</cp:coreProperties>
</file>